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5" r:id="rId4"/>
    <p:sldId id="266" r:id="rId5"/>
    <p:sldId id="271" r:id="rId6"/>
    <p:sldId id="270" r:id="rId7"/>
    <p:sldId id="272" r:id="rId8"/>
    <p:sldId id="267" r:id="rId9"/>
    <p:sldId id="274" r:id="rId10"/>
    <p:sldId id="275" r:id="rId11"/>
    <p:sldId id="276" r:id="rId12"/>
    <p:sldId id="290" r:id="rId13"/>
    <p:sldId id="287" r:id="rId14"/>
    <p:sldId id="288" r:id="rId15"/>
    <p:sldId id="289" r:id="rId16"/>
    <p:sldId id="268" r:id="rId17"/>
    <p:sldId id="278" r:id="rId18"/>
    <p:sldId id="291" r:id="rId19"/>
    <p:sldId id="292" r:id="rId20"/>
    <p:sldId id="293" r:id="rId21"/>
    <p:sldId id="294" r:id="rId22"/>
    <p:sldId id="295" r:id="rId23"/>
    <p:sldId id="269" r:id="rId24"/>
    <p:sldId id="296" r:id="rId25"/>
    <p:sldId id="297" r:id="rId26"/>
    <p:sldId id="26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1A1"/>
    <a:srgbClr val="2D9F7E"/>
    <a:srgbClr val="E8EBFA"/>
    <a:srgbClr val="E6E6E6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5317" autoAdjust="0"/>
  </p:normalViewPr>
  <p:slideViewPr>
    <p:cSldViewPr snapToGrid="0">
      <p:cViewPr varScale="1">
        <p:scale>
          <a:sx n="82" d="100"/>
          <a:sy n="82" d="100"/>
        </p:scale>
        <p:origin x="-96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46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4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4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45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249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136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406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59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58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4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7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69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04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85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2021-12-9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D93A0F6-2B07-47F9-89FE-0EC4A0AFB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19"/>
            <a:ext cx="12192000" cy="6858000"/>
          </a:xfrm>
          <a:prstGeom prst="rect">
            <a:avLst/>
          </a:prstGeom>
        </p:spPr>
      </p:pic>
      <p:sp>
        <p:nvSpPr>
          <p:cNvPr id="4" name="PA_标题 1">
            <a:extLst>
              <a:ext uri="{FF2B5EF4-FFF2-40B4-BE49-F238E27FC236}">
                <a16:creationId xmlns="" xmlns:a16="http://schemas.microsoft.com/office/drawing/2014/main" id="{E07645F1-9166-4175-8FE0-6C313C77F12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10699" y="2346840"/>
            <a:ext cx="6152424" cy="1137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b="1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甘肃省水利工程</a:t>
            </a:r>
            <a:endParaRPr lang="zh-CN" altLang="en-US" sz="6000" b="1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="" xmlns:a16="http://schemas.microsoft.com/office/drawing/2014/main" id="{D12D4B32-B257-411E-944A-391AB07B5F4F}"/>
              </a:ext>
            </a:extLst>
          </p:cNvPr>
          <p:cNvSpPr txBox="1"/>
          <p:nvPr/>
        </p:nvSpPr>
        <p:spPr>
          <a:xfrm>
            <a:off x="4860307" y="1238844"/>
            <a:ext cx="585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spc="600" dirty="0" smtClean="0">
                <a:solidFill>
                  <a:srgbClr val="7481A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hakuyoxingshu7000" panose="02000600000000000000" pitchFamily="2" charset="-122"/>
              </a:rPr>
              <a:t>甘肃交易通信息技术有限公司</a:t>
            </a:r>
            <a:endParaRPr lang="en-US" sz="2800" spc="600" dirty="0">
              <a:solidFill>
                <a:srgbClr val="7481A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hakuyoxingshu7000" panose="020006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2CFCFFB-2FC9-493E-B3B9-BE43A7A207E9}"/>
              </a:ext>
            </a:extLst>
          </p:cNvPr>
          <p:cNvGrpSpPr/>
          <p:nvPr/>
        </p:nvGrpSpPr>
        <p:grpSpPr>
          <a:xfrm>
            <a:off x="10218432" y="6111240"/>
            <a:ext cx="1373291" cy="217075"/>
            <a:chOff x="5488849" y="4448992"/>
            <a:chExt cx="1184825" cy="187284"/>
          </a:xfrm>
          <a:solidFill>
            <a:srgbClr val="7481A1"/>
          </a:solidFill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7150ED7B-9019-49E4-8354-0EDE70A41CBE}"/>
                </a:ext>
              </a:extLst>
            </p:cNvPr>
            <p:cNvSpPr/>
            <p:nvPr/>
          </p:nvSpPr>
          <p:spPr>
            <a:xfrm>
              <a:off x="5488849" y="4448992"/>
              <a:ext cx="187284" cy="187284"/>
            </a:xfrm>
            <a:prstGeom prst="ellipse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DE876289-3F43-42C0-A492-697EE38B1CD3}"/>
                </a:ext>
              </a:extLst>
            </p:cNvPr>
            <p:cNvSpPr/>
            <p:nvPr/>
          </p:nvSpPr>
          <p:spPr>
            <a:xfrm>
              <a:off x="5819616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9958422E-D768-4408-B141-740F6DEFCC8E}"/>
                </a:ext>
              </a:extLst>
            </p:cNvPr>
            <p:cNvSpPr/>
            <p:nvPr/>
          </p:nvSpPr>
          <p:spPr>
            <a:xfrm>
              <a:off x="6150383" y="4448992"/>
              <a:ext cx="187284" cy="187284"/>
            </a:xfrm>
            <a:prstGeom prst="ellipse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60906B30-48C9-4973-9C82-A7D8BE2016AA}"/>
                </a:ext>
              </a:extLst>
            </p:cNvPr>
            <p:cNvSpPr/>
            <p:nvPr/>
          </p:nvSpPr>
          <p:spPr>
            <a:xfrm>
              <a:off x="6486390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范本选择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32C0C8C-0364-4564-A488-5D1895D93874}"/>
              </a:ext>
            </a:extLst>
          </p:cNvPr>
          <p:cNvGrpSpPr/>
          <p:nvPr/>
        </p:nvGrpSpPr>
        <p:grpSpPr>
          <a:xfrm>
            <a:off x="6375352" y="2520892"/>
            <a:ext cx="2031325" cy="2310031"/>
            <a:chOff x="2260448" y="2453266"/>
            <a:chExt cx="2031325" cy="2310031"/>
          </a:xfrm>
        </p:grpSpPr>
        <p:sp>
          <p:nvSpPr>
            <p:cNvPr id="4" name="圆角矩形 9">
              <a:extLst>
                <a:ext uri="{FF2B5EF4-FFF2-40B4-BE49-F238E27FC236}">
                  <a16:creationId xmlns="" xmlns:a16="http://schemas.microsoft.com/office/drawing/2014/main" id="{EB6AAD7B-45EA-4EF1-BEA1-8493318B095E}"/>
                </a:ext>
              </a:extLst>
            </p:cNvPr>
            <p:cNvSpPr/>
            <p:nvPr/>
          </p:nvSpPr>
          <p:spPr>
            <a:xfrm>
              <a:off x="2313611" y="2453266"/>
              <a:ext cx="1925001" cy="521109"/>
            </a:xfrm>
            <a:prstGeom prst="roundRect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5" name="圆角矩形 10">
              <a:extLst>
                <a:ext uri="{FF2B5EF4-FFF2-40B4-BE49-F238E27FC236}">
                  <a16:creationId xmlns="" xmlns:a16="http://schemas.microsoft.com/office/drawing/2014/main" id="{643B3D8B-EFE8-4989-87FB-330EC0D08758}"/>
                </a:ext>
              </a:extLst>
            </p:cNvPr>
            <p:cNvSpPr/>
            <p:nvPr/>
          </p:nvSpPr>
          <p:spPr>
            <a:xfrm>
              <a:off x="2313611" y="3308163"/>
              <a:ext cx="1925001" cy="522179"/>
            </a:xfrm>
            <a:prstGeom prst="roundRect">
              <a:avLst/>
            </a:prstGeom>
            <a:solidFill>
              <a:srgbClr val="74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6" name="圆角矩形 11">
              <a:extLst>
                <a:ext uri="{FF2B5EF4-FFF2-40B4-BE49-F238E27FC236}">
                  <a16:creationId xmlns="" xmlns:a16="http://schemas.microsoft.com/office/drawing/2014/main" id="{96512585-E224-4332-917B-CE15D2F9DA46}"/>
                </a:ext>
              </a:extLst>
            </p:cNvPr>
            <p:cNvSpPr/>
            <p:nvPr/>
          </p:nvSpPr>
          <p:spPr>
            <a:xfrm>
              <a:off x="2313611" y="4241118"/>
              <a:ext cx="1925001" cy="522179"/>
            </a:xfrm>
            <a:prstGeom prst="roundRect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905668F-8DA6-4614-97D3-C6FB3272B980}"/>
                </a:ext>
              </a:extLst>
            </p:cNvPr>
            <p:cNvSpPr/>
            <p:nvPr/>
          </p:nvSpPr>
          <p:spPr>
            <a:xfrm>
              <a:off x="2568225" y="25078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 smtClean="0">
                  <a:solidFill>
                    <a:srgbClr val="FFFFFF"/>
                  </a:solidFill>
                </a:rPr>
                <a:t>监理范本</a:t>
              </a:r>
              <a:endParaRPr lang="zh-CN" altLang="en-US" sz="2400" noProof="1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1407FED5-15CF-4982-AA00-D90CAEC6AA01}"/>
                </a:ext>
              </a:extLst>
            </p:cNvPr>
            <p:cNvSpPr/>
            <p:nvPr/>
          </p:nvSpPr>
          <p:spPr>
            <a:xfrm>
              <a:off x="2568224" y="336271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 smtClean="0">
                  <a:solidFill>
                    <a:srgbClr val="FFFFFF"/>
                  </a:solidFill>
                </a:rPr>
                <a:t>设计范本</a:t>
              </a:r>
              <a:endParaRPr lang="zh-CN" altLang="en-US" sz="2400" noProof="1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446D51D0-4E5E-4829-9C1E-9B7751AE2F2E}"/>
                </a:ext>
              </a:extLst>
            </p:cNvPr>
            <p:cNvSpPr/>
            <p:nvPr/>
          </p:nvSpPr>
          <p:spPr>
            <a:xfrm>
              <a:off x="2260448" y="4298880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>
                  <a:solidFill>
                    <a:srgbClr val="FFFFFF"/>
                  </a:solidFill>
                </a:rPr>
                <a:t>材料采购范本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832C0C8C-0364-4564-A488-5D1895D93874}"/>
              </a:ext>
            </a:extLst>
          </p:cNvPr>
          <p:cNvGrpSpPr/>
          <p:nvPr/>
        </p:nvGrpSpPr>
        <p:grpSpPr>
          <a:xfrm>
            <a:off x="2978450" y="2572289"/>
            <a:ext cx="2031325" cy="3275583"/>
            <a:chOff x="2260447" y="2453266"/>
            <a:chExt cx="2031325" cy="3275583"/>
          </a:xfrm>
        </p:grpSpPr>
        <p:sp>
          <p:nvSpPr>
            <p:cNvPr id="26" name="圆角矩形 9">
              <a:extLst>
                <a:ext uri="{FF2B5EF4-FFF2-40B4-BE49-F238E27FC236}">
                  <a16:creationId xmlns="" xmlns:a16="http://schemas.microsoft.com/office/drawing/2014/main" id="{EB6AAD7B-45EA-4EF1-BEA1-8493318B095E}"/>
                </a:ext>
              </a:extLst>
            </p:cNvPr>
            <p:cNvSpPr/>
            <p:nvPr/>
          </p:nvSpPr>
          <p:spPr>
            <a:xfrm>
              <a:off x="2313611" y="2453266"/>
              <a:ext cx="1925001" cy="521109"/>
            </a:xfrm>
            <a:prstGeom prst="roundRect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7" name="圆角矩形 10">
              <a:extLst>
                <a:ext uri="{FF2B5EF4-FFF2-40B4-BE49-F238E27FC236}">
                  <a16:creationId xmlns="" xmlns:a16="http://schemas.microsoft.com/office/drawing/2014/main" id="{643B3D8B-EFE8-4989-87FB-330EC0D08758}"/>
                </a:ext>
              </a:extLst>
            </p:cNvPr>
            <p:cNvSpPr/>
            <p:nvPr/>
          </p:nvSpPr>
          <p:spPr>
            <a:xfrm>
              <a:off x="2313611" y="3308163"/>
              <a:ext cx="1925001" cy="522179"/>
            </a:xfrm>
            <a:prstGeom prst="roundRect">
              <a:avLst/>
            </a:prstGeom>
            <a:solidFill>
              <a:srgbClr val="74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8" name="圆角矩形 11">
              <a:extLst>
                <a:ext uri="{FF2B5EF4-FFF2-40B4-BE49-F238E27FC236}">
                  <a16:creationId xmlns="" xmlns:a16="http://schemas.microsoft.com/office/drawing/2014/main" id="{96512585-E224-4332-917B-CE15D2F9DA46}"/>
                </a:ext>
              </a:extLst>
            </p:cNvPr>
            <p:cNvSpPr/>
            <p:nvPr/>
          </p:nvSpPr>
          <p:spPr>
            <a:xfrm>
              <a:off x="2313611" y="4241118"/>
              <a:ext cx="1925001" cy="522179"/>
            </a:xfrm>
            <a:prstGeom prst="roundRect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B905668F-8DA6-4614-97D3-C6FB3272B980}"/>
                </a:ext>
              </a:extLst>
            </p:cNvPr>
            <p:cNvSpPr/>
            <p:nvPr/>
          </p:nvSpPr>
          <p:spPr>
            <a:xfrm>
              <a:off x="2568226" y="25078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 smtClean="0">
                  <a:solidFill>
                    <a:srgbClr val="FFFFFF"/>
                  </a:solidFill>
                </a:rPr>
                <a:t>施工范本</a:t>
              </a:r>
              <a:endParaRPr lang="zh-CN" altLang="en-US" sz="2400" noProof="1">
                <a:solidFill>
                  <a:srgbClr val="FFFFFF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1407FED5-15CF-4982-AA00-D90CAEC6AA01}"/>
                </a:ext>
              </a:extLst>
            </p:cNvPr>
            <p:cNvSpPr/>
            <p:nvPr/>
          </p:nvSpPr>
          <p:spPr>
            <a:xfrm>
              <a:off x="2568225" y="336271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 smtClean="0">
                  <a:solidFill>
                    <a:srgbClr val="FFFFFF"/>
                  </a:solidFill>
                </a:rPr>
                <a:t>勘察范本</a:t>
              </a:r>
              <a:endParaRPr lang="zh-CN" altLang="en-US" sz="2400" noProof="1">
                <a:solidFill>
                  <a:srgbClr val="FFFFFF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446D51D0-4E5E-4829-9C1E-9B7751AE2F2E}"/>
                </a:ext>
              </a:extLst>
            </p:cNvPr>
            <p:cNvSpPr/>
            <p:nvPr/>
          </p:nvSpPr>
          <p:spPr>
            <a:xfrm>
              <a:off x="2260447" y="4298880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 smtClean="0">
                  <a:solidFill>
                    <a:srgbClr val="FFFFFF"/>
                  </a:solidFill>
                </a:rPr>
                <a:t>设备采购范本</a:t>
              </a:r>
              <a:endParaRPr lang="zh-CN" altLang="en-US" sz="2400" noProof="1">
                <a:solidFill>
                  <a:srgbClr val="FFFFFF"/>
                </a:solidFill>
              </a:endParaRPr>
            </a:p>
          </p:txBody>
        </p:sp>
        <p:sp>
          <p:nvSpPr>
            <p:cNvPr id="32" name="圆角矩形 11">
              <a:extLst>
                <a:ext uri="{FF2B5EF4-FFF2-40B4-BE49-F238E27FC236}">
                  <a16:creationId xmlns="" xmlns:a16="http://schemas.microsoft.com/office/drawing/2014/main" id="{5D6CA4C5-A898-474B-803F-E5CFD490A576}"/>
                </a:ext>
              </a:extLst>
            </p:cNvPr>
            <p:cNvSpPr/>
            <p:nvPr/>
          </p:nvSpPr>
          <p:spPr>
            <a:xfrm>
              <a:off x="2313611" y="5206670"/>
              <a:ext cx="1925001" cy="522179"/>
            </a:xfrm>
            <a:prstGeom prst="roundRect">
              <a:avLst/>
            </a:prstGeom>
            <a:solidFill>
              <a:srgbClr val="74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/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91889200-77A8-41AB-8CC3-8CD6D46B6172}"/>
                </a:ext>
              </a:extLst>
            </p:cNvPr>
            <p:cNvSpPr/>
            <p:nvPr/>
          </p:nvSpPr>
          <p:spPr>
            <a:xfrm>
              <a:off x="2568226" y="526443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 smtClean="0">
                  <a:solidFill>
                    <a:srgbClr val="FFFFFF"/>
                  </a:solidFill>
                </a:rPr>
                <a:t>预审范本</a:t>
              </a:r>
              <a:endParaRPr lang="zh-CN" altLang="en-US" sz="2400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9" name="矩形 83">
            <a:extLst>
              <a:ext uri="{FF2B5EF4-FFF2-40B4-BE49-F238E27FC236}">
                <a16:creationId xmlns="" xmlns:a16="http://schemas.microsoft.com/office/drawing/2014/main" id="{79E94843-07EB-41B4-9A71-D8436F3C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168" y="2064712"/>
            <a:ext cx="7531608" cy="4016048"/>
          </a:xfrm>
          <a:prstGeom prst="rect">
            <a:avLst/>
          </a:prstGeom>
          <a:noFill/>
          <a:ln w="9525" cmpd="sng">
            <a:solidFill>
              <a:srgbClr val="2D9F7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650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招标信息填写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542730" y="1449448"/>
            <a:ext cx="9210614" cy="4347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组合 22"/>
          <p:cNvGrpSpPr/>
          <p:nvPr/>
        </p:nvGrpSpPr>
        <p:grpSpPr>
          <a:xfrm rot="5400000">
            <a:off x="8769193" y="2401157"/>
            <a:ext cx="2192020" cy="2636838"/>
            <a:chOff x="3830078" y="1310815"/>
            <a:chExt cx="3281327" cy="3312510"/>
          </a:xfrm>
          <a:solidFill>
            <a:srgbClr val="374560"/>
          </a:solidFill>
        </p:grpSpPr>
        <p:sp>
          <p:nvSpPr>
            <p:cNvPr id="24" name="任意多边形 22"/>
            <p:cNvSpPr/>
            <p:nvPr/>
          </p:nvSpPr>
          <p:spPr>
            <a:xfrm>
              <a:off x="3830078" y="1311215"/>
              <a:ext cx="3281327" cy="3312110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8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60"/>
            <p:cNvSpPr txBox="1"/>
            <p:nvPr/>
          </p:nvSpPr>
          <p:spPr>
            <a:xfrm rot="16200000">
              <a:off x="4076185" y="1392176"/>
              <a:ext cx="2787214" cy="26244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457200" defTabSz="914400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xmlns="" val="200" checksum="59296752"/>
                  </a:ext>
                </a:extLs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填写完成并点击保存之后可同步内容，并完成后续文件制作。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06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82" y="1687322"/>
            <a:ext cx="86741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 rot="5400000">
            <a:off x="8905287" y="3324098"/>
            <a:ext cx="1669415" cy="2409825"/>
            <a:chOff x="3830078" y="1311215"/>
            <a:chExt cx="3281327" cy="3312110"/>
          </a:xfrm>
          <a:solidFill>
            <a:srgbClr val="374560"/>
          </a:solidFill>
        </p:grpSpPr>
        <p:sp>
          <p:nvSpPr>
            <p:cNvPr id="5" name="任意多边形 22"/>
            <p:cNvSpPr/>
            <p:nvPr/>
          </p:nvSpPr>
          <p:spPr>
            <a:xfrm>
              <a:off x="3830078" y="1311215"/>
              <a:ext cx="3281327" cy="3312110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8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60"/>
            <p:cNvSpPr txBox="1"/>
            <p:nvPr/>
          </p:nvSpPr>
          <p:spPr>
            <a:xfrm rot="16200000">
              <a:off x="4101134" y="1599938"/>
              <a:ext cx="2477701" cy="26298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457200" defTabSz="914400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xmlns="" val="200" checksum="59296752"/>
                  </a:ext>
                </a:extLs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必须填写的内容会有红色下划线提示。</a:t>
              </a:r>
            </a:p>
          </p:txBody>
        </p:sp>
      </p:grp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招标文件制作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8249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转换文件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55544" y="1667382"/>
            <a:ext cx="7438263" cy="4084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 rot="5400000">
            <a:off x="8907971" y="3582543"/>
            <a:ext cx="1915160" cy="2824480"/>
            <a:chOff x="3830078" y="1310817"/>
            <a:chExt cx="2866884" cy="3548233"/>
          </a:xfrm>
          <a:solidFill>
            <a:srgbClr val="374560"/>
          </a:solidFill>
        </p:grpSpPr>
        <p:sp>
          <p:nvSpPr>
            <p:cNvPr id="9" name="任意多边形 22"/>
            <p:cNvSpPr/>
            <p:nvPr/>
          </p:nvSpPr>
          <p:spPr>
            <a:xfrm>
              <a:off x="3830078" y="1310817"/>
              <a:ext cx="2866884" cy="3548233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8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60"/>
            <p:cNvSpPr txBox="1"/>
            <p:nvPr/>
          </p:nvSpPr>
          <p:spPr>
            <a:xfrm rot="16200000">
              <a:off x="3731967" y="1957880"/>
              <a:ext cx="2865390" cy="20028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457200" defTabSz="914400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xmlns="" val="200" checksum="59296752"/>
                  </a:ext>
                </a:extLs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转换后即可进行签章，若内容发生修改，需要重新转换。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5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文件签章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126708" y="1717420"/>
            <a:ext cx="7794532" cy="4271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 rot="5400000">
            <a:off x="7058978" y="1757934"/>
            <a:ext cx="1915160" cy="2824480"/>
            <a:chOff x="3830078" y="1310817"/>
            <a:chExt cx="2866884" cy="3548233"/>
          </a:xfrm>
          <a:solidFill>
            <a:srgbClr val="374560"/>
          </a:solidFill>
        </p:grpSpPr>
        <p:sp>
          <p:nvSpPr>
            <p:cNvPr id="13" name="任意多边形 22"/>
            <p:cNvSpPr/>
            <p:nvPr/>
          </p:nvSpPr>
          <p:spPr>
            <a:xfrm>
              <a:off x="3830078" y="1310817"/>
              <a:ext cx="2866884" cy="3548233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8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60"/>
            <p:cNvSpPr txBox="1"/>
            <p:nvPr/>
          </p:nvSpPr>
          <p:spPr>
            <a:xfrm rot="16200000">
              <a:off x="3731967" y="1957880"/>
              <a:ext cx="2865390" cy="20028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457200" defTabSz="914400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xmlns="" val="200" checksum="59296752"/>
                  </a:ext>
                </a:extLs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系统中提供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种签章方式，可根据需求随意选择。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09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27" y="1541399"/>
            <a:ext cx="86741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 rot="5400000">
            <a:off x="6650989" y="2499200"/>
            <a:ext cx="2063115" cy="3081338"/>
            <a:chOff x="3719813" y="1402953"/>
            <a:chExt cx="3088364" cy="3870909"/>
          </a:xfrm>
          <a:solidFill>
            <a:srgbClr val="374560"/>
          </a:solidFill>
        </p:grpSpPr>
        <p:sp>
          <p:nvSpPr>
            <p:cNvPr id="5" name="任意多边形 22"/>
            <p:cNvSpPr/>
            <p:nvPr/>
          </p:nvSpPr>
          <p:spPr>
            <a:xfrm>
              <a:off x="3719813" y="1403352"/>
              <a:ext cx="3088364" cy="3870510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8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60"/>
            <p:cNvSpPr txBox="1"/>
            <p:nvPr/>
          </p:nvSpPr>
          <p:spPr>
            <a:xfrm rot="16200000">
              <a:off x="3549238" y="1690922"/>
              <a:ext cx="3200430" cy="26244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457200" defTabSz="914400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xmlns="" val="200" checksum="59296752"/>
                  </a:ext>
                </a:extLs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转换签章完成后，可点击生成招标文件按钮，用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CA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锁生成固化招标文件。</a:t>
              </a:r>
            </a:p>
          </p:txBody>
        </p:sp>
      </p:grp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文件固化生成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4609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02A1C81-B243-424D-AC31-1169A980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4">
            <a:extLst>
              <a:ext uri="{FF2B5EF4-FFF2-40B4-BE49-F238E27FC236}">
                <a16:creationId xmlns="" xmlns:a16="http://schemas.microsoft.com/office/drawing/2014/main" id="{3E278A51-47E0-455F-85CB-3EFD6CA80D10}"/>
              </a:ext>
            </a:extLst>
          </p:cNvPr>
          <p:cNvSpPr txBox="1"/>
          <p:nvPr/>
        </p:nvSpPr>
        <p:spPr>
          <a:xfrm>
            <a:off x="284354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="" xmlns:a16="http://schemas.microsoft.com/office/drawing/2014/main" id="{E70B303D-76B9-4584-B143-1C12128C05BF}"/>
              </a:ext>
            </a:extLst>
          </p:cNvPr>
          <p:cNvSpPr txBox="1"/>
          <p:nvPr/>
        </p:nvSpPr>
        <p:spPr>
          <a:xfrm>
            <a:off x="5177174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="" xmlns:a16="http://schemas.microsoft.com/office/drawing/2014/main" id="{4AAB4B5E-5F29-4866-B734-ADBA42E18F39}"/>
              </a:ext>
            </a:extLst>
          </p:cNvPr>
          <p:cNvSpPr txBox="1"/>
          <p:nvPr/>
        </p:nvSpPr>
        <p:spPr>
          <a:xfrm>
            <a:off x="751079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600D815-06DB-47BA-BF4B-A9AC74739463}"/>
              </a:ext>
            </a:extLst>
          </p:cNvPr>
          <p:cNvSpPr/>
          <p:nvPr/>
        </p:nvSpPr>
        <p:spPr>
          <a:xfrm>
            <a:off x="2266950" y="4902428"/>
            <a:ext cx="782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spc="600" dirty="0" smtClean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不见面开标</a:t>
            </a:r>
            <a:endParaRPr lang="zh-CN" altLang="en-US" sz="2800" spc="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C26B2E3-D0DD-48D1-B707-858F5BC6E72F}"/>
              </a:ext>
            </a:extLst>
          </p:cNvPr>
          <p:cNvSpPr/>
          <p:nvPr/>
        </p:nvSpPr>
        <p:spPr>
          <a:xfrm>
            <a:off x="2381250" y="3632195"/>
            <a:ext cx="7824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200" b="1" spc="2200" dirty="0" smtClean="0">
                <a:solidFill>
                  <a:srgbClr val="7481A1"/>
                </a:solidFill>
                <a:latin typeface="微软雅黑" pitchFamily="34" charset="-122"/>
                <a:ea typeface="微软雅黑" pitchFamily="34" charset="-122"/>
              </a:rPr>
              <a:t>系统开标</a:t>
            </a:r>
            <a:endParaRPr lang="zh-CN" altLang="en-US" sz="6200" b="1" spc="2200" dirty="0">
              <a:solidFill>
                <a:srgbClr val="7481A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44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组织开标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5">
            <a:extLst>
              <a:ext uri="{FF2B5EF4-FFF2-40B4-BE49-F238E27FC236}">
                <a16:creationId xmlns="" xmlns:a16="http://schemas.microsoft.com/office/drawing/2014/main" id="{3815FA56-AA05-4342-A757-C1B57594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962" y="5352731"/>
            <a:ext cx="1657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标题内容</a:t>
            </a:r>
          </a:p>
        </p:txBody>
      </p:sp>
      <p:sp>
        <p:nvSpPr>
          <p:cNvPr id="5" name="文本框 36">
            <a:extLst>
              <a:ext uri="{FF2B5EF4-FFF2-40B4-BE49-F238E27FC236}">
                <a16:creationId xmlns="" xmlns:a16="http://schemas.microsoft.com/office/drawing/2014/main" id="{42BC9741-C2F1-4393-A543-05B0E910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954" y="5290786"/>
            <a:ext cx="2679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内容描述内容描述内容描述内  容描述内容描述内容描述内容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AD1E80F-B9AB-4D78-A80F-41EB9B8232E3}"/>
              </a:ext>
            </a:extLst>
          </p:cNvPr>
          <p:cNvGrpSpPr/>
          <p:nvPr/>
        </p:nvGrpSpPr>
        <p:grpSpPr>
          <a:xfrm>
            <a:off x="1642536" y="2133529"/>
            <a:ext cx="1309982" cy="3702241"/>
            <a:chOff x="7147155" y="1189843"/>
            <a:chExt cx="1394314" cy="3940581"/>
          </a:xfrm>
        </p:grpSpPr>
        <p:sp>
          <p:nvSpPr>
            <p:cNvPr id="8" name="Rounded Rectangle 3">
              <a:extLst>
                <a:ext uri="{FF2B5EF4-FFF2-40B4-BE49-F238E27FC236}">
                  <a16:creationId xmlns="" xmlns:a16="http://schemas.microsoft.com/office/drawing/2014/main" id="{D14B7166-87EB-4DD1-A1C9-6ECA3185530E}"/>
                </a:ext>
              </a:extLst>
            </p:cNvPr>
            <p:cNvSpPr/>
            <p:nvPr/>
          </p:nvSpPr>
          <p:spPr>
            <a:xfrm>
              <a:off x="7147155" y="4453437"/>
              <a:ext cx="67594" cy="676987"/>
            </a:xfrm>
            <a:prstGeom prst="roundRect">
              <a:avLst/>
            </a:prstGeom>
            <a:solidFill>
              <a:srgbClr val="74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charset="0"/>
              </a:endParaRPr>
            </a:p>
          </p:txBody>
        </p:sp>
        <p:sp>
          <p:nvSpPr>
            <p:cNvPr id="10" name="TextBox 87">
              <a:extLst>
                <a:ext uri="{FF2B5EF4-FFF2-40B4-BE49-F238E27FC236}">
                  <a16:creationId xmlns="" xmlns:a16="http://schemas.microsoft.com/office/drawing/2014/main" id="{BDB6356B-4D1A-489E-8810-4B07BEAD03B3}"/>
                </a:ext>
              </a:extLst>
            </p:cNvPr>
            <p:cNvSpPr txBox="1"/>
            <p:nvPr/>
          </p:nvSpPr>
          <p:spPr>
            <a:xfrm>
              <a:off x="7214749" y="4680441"/>
              <a:ext cx="1320598" cy="2320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33"/>
                </a:lnSpc>
                <a:spcAft>
                  <a:spcPts val="1600"/>
                </a:spcAft>
              </a:pPr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Lato Bold" charset="0"/>
                  <a:ea typeface="Lato Bold" charset="0"/>
                  <a:cs typeface="Lato Bold" charset="0"/>
                </a:rPr>
                <a:t>完善项目信息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  <a:latin typeface="Lato Bold" charset="0"/>
                <a:ea typeface="Lato Bold" charset="0"/>
                <a:cs typeface="Lato Bold" charset="0"/>
              </a:endParaRPr>
            </a:p>
          </p:txBody>
        </p:sp>
        <p:sp>
          <p:nvSpPr>
            <p:cNvPr id="11" name="Rounded Rectangle 88">
              <a:extLst>
                <a:ext uri="{FF2B5EF4-FFF2-40B4-BE49-F238E27FC236}">
                  <a16:creationId xmlns="" xmlns:a16="http://schemas.microsoft.com/office/drawing/2014/main" id="{DFC884B7-1983-4F74-9791-BF459308201A}"/>
                </a:ext>
              </a:extLst>
            </p:cNvPr>
            <p:cNvSpPr/>
            <p:nvPr/>
          </p:nvSpPr>
          <p:spPr>
            <a:xfrm>
              <a:off x="7147155" y="3360018"/>
              <a:ext cx="67594" cy="676987"/>
            </a:xfrm>
            <a:prstGeom prst="roundRect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charset="0"/>
              </a:endParaRPr>
            </a:p>
          </p:txBody>
        </p:sp>
        <p:sp>
          <p:nvSpPr>
            <p:cNvPr id="13" name="TextBox 90">
              <a:extLst>
                <a:ext uri="{FF2B5EF4-FFF2-40B4-BE49-F238E27FC236}">
                  <a16:creationId xmlns="" xmlns:a16="http://schemas.microsoft.com/office/drawing/2014/main" id="{194C57FB-1989-4419-B361-B8F0029304A5}"/>
                </a:ext>
              </a:extLst>
            </p:cNvPr>
            <p:cNvSpPr txBox="1"/>
            <p:nvPr/>
          </p:nvSpPr>
          <p:spPr>
            <a:xfrm>
              <a:off x="7214749" y="3579937"/>
              <a:ext cx="1320598" cy="2320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33"/>
                </a:lnSpc>
                <a:spcAft>
                  <a:spcPts val="1600"/>
                </a:spcAft>
              </a:pPr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Lato Bold" charset="0"/>
                  <a:ea typeface="Lato Bold" charset="0"/>
                  <a:cs typeface="Lato Bold" charset="0"/>
                </a:rPr>
                <a:t>上传招标文件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  <a:latin typeface="Lato Bold" charset="0"/>
                <a:ea typeface="Lato Bold" charset="0"/>
                <a:cs typeface="Lato Bold" charset="0"/>
              </a:endParaRPr>
            </a:p>
          </p:txBody>
        </p:sp>
        <p:sp>
          <p:nvSpPr>
            <p:cNvPr id="14" name="Rounded Rectangle 94">
              <a:extLst>
                <a:ext uri="{FF2B5EF4-FFF2-40B4-BE49-F238E27FC236}">
                  <a16:creationId xmlns="" xmlns:a16="http://schemas.microsoft.com/office/drawing/2014/main" id="{626F8F8E-2B2B-4564-9D33-7D3971C5FD1F}"/>
                </a:ext>
              </a:extLst>
            </p:cNvPr>
            <p:cNvSpPr/>
            <p:nvPr/>
          </p:nvSpPr>
          <p:spPr>
            <a:xfrm>
              <a:off x="7147155" y="2283262"/>
              <a:ext cx="67594" cy="676987"/>
            </a:xfrm>
            <a:prstGeom prst="roundRect">
              <a:avLst/>
            </a:prstGeom>
            <a:solidFill>
              <a:srgbClr val="74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charset="0"/>
              </a:endParaRPr>
            </a:p>
          </p:txBody>
        </p:sp>
        <p:sp>
          <p:nvSpPr>
            <p:cNvPr id="16" name="TextBox 96">
              <a:extLst>
                <a:ext uri="{FF2B5EF4-FFF2-40B4-BE49-F238E27FC236}">
                  <a16:creationId xmlns="" xmlns:a16="http://schemas.microsoft.com/office/drawing/2014/main" id="{474F91ED-9E4F-44E9-B427-EEEF257DE35E}"/>
                </a:ext>
              </a:extLst>
            </p:cNvPr>
            <p:cNvSpPr txBox="1"/>
            <p:nvPr/>
          </p:nvSpPr>
          <p:spPr>
            <a:xfrm>
              <a:off x="7440970" y="2512991"/>
              <a:ext cx="880399" cy="2320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33"/>
                </a:lnSpc>
                <a:spcAft>
                  <a:spcPts val="1600"/>
                </a:spcAft>
              </a:pPr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Lato Bold" charset="0"/>
                  <a:ea typeface="Lato Bold" charset="0"/>
                  <a:cs typeface="Lato Bold" charset="0"/>
                </a:rPr>
                <a:t>添加项目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  <a:latin typeface="Lato Bold" charset="0"/>
                <a:ea typeface="Lato Bold" charset="0"/>
                <a:cs typeface="Lato Bold" charset="0"/>
              </a:endParaRPr>
            </a:p>
          </p:txBody>
        </p:sp>
        <p:sp>
          <p:nvSpPr>
            <p:cNvPr id="17" name="Rounded Rectangle 97">
              <a:extLst>
                <a:ext uri="{FF2B5EF4-FFF2-40B4-BE49-F238E27FC236}">
                  <a16:creationId xmlns="" xmlns:a16="http://schemas.microsoft.com/office/drawing/2014/main" id="{BADE9211-A8BF-4827-AC9B-033A6485DDB4}"/>
                </a:ext>
              </a:extLst>
            </p:cNvPr>
            <p:cNvSpPr/>
            <p:nvPr/>
          </p:nvSpPr>
          <p:spPr>
            <a:xfrm>
              <a:off x="7147155" y="1189843"/>
              <a:ext cx="67594" cy="676987"/>
            </a:xfrm>
            <a:prstGeom prst="roundRect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charset="0"/>
              </a:endParaRPr>
            </a:p>
          </p:txBody>
        </p:sp>
        <p:sp>
          <p:nvSpPr>
            <p:cNvPr id="19" name="TextBox 99">
              <a:extLst>
                <a:ext uri="{FF2B5EF4-FFF2-40B4-BE49-F238E27FC236}">
                  <a16:creationId xmlns="" xmlns:a16="http://schemas.microsoft.com/office/drawing/2014/main" id="{57776142-6227-4749-A123-B25716441993}"/>
                </a:ext>
              </a:extLst>
            </p:cNvPr>
            <p:cNvSpPr txBox="1"/>
            <p:nvPr/>
          </p:nvSpPr>
          <p:spPr>
            <a:xfrm>
              <a:off x="7220871" y="1433569"/>
              <a:ext cx="1320598" cy="2320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33"/>
                </a:lnSpc>
                <a:spcAft>
                  <a:spcPts val="1600"/>
                </a:spcAft>
              </a:pPr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Lato Bold" charset="0"/>
                  <a:ea typeface="Lato Bold" charset="0"/>
                  <a:cs typeface="Lato Bold" charset="0"/>
                </a:rPr>
                <a:t>进入系统登录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Lato Bold" charset="0"/>
                <a:ea typeface="Lato Bold" charset="0"/>
                <a:cs typeface="Lato Bold" charset="0"/>
              </a:endParaRPr>
            </a:p>
          </p:txBody>
        </p:sp>
      </p:grpSp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3561848" y="1942566"/>
            <a:ext cx="7008616" cy="380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27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462" y="1566862"/>
            <a:ext cx="8507794" cy="42761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组织开标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2572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公布投标人名单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907" y="1790813"/>
            <a:ext cx="6858161" cy="39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8761064" y="3004891"/>
            <a:ext cx="1780829" cy="180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zh-CN" sz="14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进行投标人检查，选择是否递交文件，如操作失误，可点击撤销，重新选择，检查结束后点击结束检查，进行</a:t>
            </a:r>
            <a:r>
              <a:rPr lang="zh-CN" altLang="zh-CN" sz="1400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下一环节</a:t>
            </a:r>
            <a:r>
              <a:rPr lang="zh-CN" altLang="zh-CN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="" xmlns:a16="http://schemas.microsoft.com/office/drawing/2014/main" id="{F617079D-AD54-4E5D-83AC-13A0BB2E9E4B}"/>
              </a:ext>
            </a:extLst>
          </p:cNvPr>
          <p:cNvSpPr/>
          <p:nvPr/>
        </p:nvSpPr>
        <p:spPr>
          <a:xfrm>
            <a:off x="2018222" y="5645711"/>
            <a:ext cx="664018" cy="727440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44">
            <a:extLst>
              <a:ext uri="{FF2B5EF4-FFF2-40B4-BE49-F238E27FC236}">
                <a16:creationId xmlns="" xmlns:a16="http://schemas.microsoft.com/office/drawing/2014/main" id="{CEF343BD-A8A6-4913-8CF5-0B8150B1327C}"/>
              </a:ext>
            </a:extLst>
          </p:cNvPr>
          <p:cNvSpPr/>
          <p:nvPr/>
        </p:nvSpPr>
        <p:spPr>
          <a:xfrm>
            <a:off x="9201510" y="2339453"/>
            <a:ext cx="449969" cy="449969"/>
          </a:xfrm>
          <a:prstGeom prst="ellipse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="" xmlns:a16="http://schemas.microsoft.com/office/drawing/2014/main" id="{92A08E25-5487-4675-8A8F-21221C49CC8F}"/>
              </a:ext>
            </a:extLst>
          </p:cNvPr>
          <p:cNvSpPr>
            <a:spLocks/>
          </p:cNvSpPr>
          <p:nvPr/>
        </p:nvSpPr>
        <p:spPr bwMode="auto">
          <a:xfrm>
            <a:off x="8336141" y="2578539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83">
            <a:extLst>
              <a:ext uri="{FF2B5EF4-FFF2-40B4-BE49-F238E27FC236}">
                <a16:creationId xmlns="" xmlns:a16="http://schemas.microsoft.com/office/drawing/2014/main" id="{79E94843-07EB-41B4-9A71-D8436F3C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078" y="2875803"/>
            <a:ext cx="2005816" cy="2058539"/>
          </a:xfrm>
          <a:prstGeom prst="rect">
            <a:avLst/>
          </a:prstGeom>
          <a:noFill/>
          <a:ln w="9525" cmpd="sng">
            <a:solidFill>
              <a:srgbClr val="2D9F7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="" xmlns:a16="http://schemas.microsoft.com/office/drawing/2014/main" id="{9747FB77-F262-4A11-AA1C-DB71459C4E10}"/>
              </a:ext>
            </a:extLst>
          </p:cNvPr>
          <p:cNvSpPr>
            <a:spLocks/>
          </p:cNvSpPr>
          <p:nvPr/>
        </p:nvSpPr>
        <p:spPr bwMode="auto">
          <a:xfrm flipH="1" flipV="1">
            <a:off x="10327068" y="4718872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91953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A9AA7F8-2EB9-4463-ABCE-F8BCEBDB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8"/>
            <a:ext cx="12192000" cy="6858000"/>
          </a:xfrm>
          <a:prstGeom prst="rect">
            <a:avLst/>
          </a:prstGeom>
        </p:spPr>
      </p:pic>
      <p:sp>
        <p:nvSpPr>
          <p:cNvPr id="14" name="TextBox 44">
            <a:extLst>
              <a:ext uri="{FF2B5EF4-FFF2-40B4-BE49-F238E27FC236}">
                <a16:creationId xmlns="" xmlns:a16="http://schemas.microsoft.com/office/drawing/2014/main" id="{EEBD819C-0E81-4871-8059-D08CAC126980}"/>
              </a:ext>
            </a:extLst>
          </p:cNvPr>
          <p:cNvSpPr txBox="1"/>
          <p:nvPr/>
        </p:nvSpPr>
        <p:spPr>
          <a:xfrm>
            <a:off x="1776749" y="1475126"/>
            <a:ext cx="19380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999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目 </a:t>
            </a:r>
            <a:endParaRPr lang="en-US" altLang="zh-CN" sz="5999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44">
            <a:extLst>
              <a:ext uri="{FF2B5EF4-FFF2-40B4-BE49-F238E27FC236}">
                <a16:creationId xmlns="" xmlns:a16="http://schemas.microsoft.com/office/drawing/2014/main" id="{B0579D1F-C186-4B5F-B398-9F2D321A900D}"/>
              </a:ext>
            </a:extLst>
          </p:cNvPr>
          <p:cNvSpPr txBox="1"/>
          <p:nvPr/>
        </p:nvSpPr>
        <p:spPr>
          <a:xfrm>
            <a:off x="1776749" y="4370726"/>
            <a:ext cx="19380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999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录</a:t>
            </a:r>
            <a:endParaRPr lang="en-US" altLang="zh-CN" sz="5999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3C0D2754-BE69-4DC5-B63D-8836E6D1E425}"/>
              </a:ext>
            </a:extLst>
          </p:cNvPr>
          <p:cNvGrpSpPr/>
          <p:nvPr/>
        </p:nvGrpSpPr>
        <p:grpSpPr>
          <a:xfrm>
            <a:off x="6624650" y="1246502"/>
            <a:ext cx="4715878" cy="4318940"/>
            <a:chOff x="7301769" y="2518001"/>
            <a:chExt cx="3610687" cy="3306772"/>
          </a:xfrm>
        </p:grpSpPr>
        <p:sp>
          <p:nvSpPr>
            <p:cNvPr id="17" name="Rectangle 12">
              <a:extLst>
                <a:ext uri="{FF2B5EF4-FFF2-40B4-BE49-F238E27FC236}">
                  <a16:creationId xmlns="" xmlns:a16="http://schemas.microsoft.com/office/drawing/2014/main" id="{65C38934-81CC-420B-87D9-830F60A44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770" y="2518001"/>
              <a:ext cx="522368" cy="535234"/>
            </a:xfrm>
            <a:prstGeom prst="rect">
              <a:avLst/>
            </a:prstGeom>
            <a:solidFill>
              <a:srgbClr val="2D9F7E"/>
            </a:solidFill>
            <a:ln>
              <a:noFill/>
            </a:ln>
          </p:spPr>
          <p:txBody>
            <a:bodyPr lIns="68546" tIns="34273" rIns="68546" bIns="34273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="" xmlns:a16="http://schemas.microsoft.com/office/drawing/2014/main" id="{EF2375F6-1915-4E8B-8349-D7CCE74A8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769" y="3405105"/>
              <a:ext cx="522368" cy="535234"/>
            </a:xfrm>
            <a:prstGeom prst="rect">
              <a:avLst/>
            </a:prstGeom>
            <a:solidFill>
              <a:srgbClr val="7481A1"/>
            </a:solidFill>
            <a:ln>
              <a:noFill/>
            </a:ln>
          </p:spPr>
          <p:txBody>
            <a:bodyPr lIns="68546" tIns="34273" rIns="68546" bIns="34273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="" xmlns:a16="http://schemas.microsoft.com/office/drawing/2014/main" id="{B43D3826-919E-439A-A04C-AD65CC690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172" y="4279760"/>
              <a:ext cx="522368" cy="535234"/>
            </a:xfrm>
            <a:prstGeom prst="rect">
              <a:avLst/>
            </a:prstGeom>
            <a:solidFill>
              <a:srgbClr val="2D9F7E"/>
            </a:solidFill>
            <a:ln>
              <a:noFill/>
            </a:ln>
          </p:spPr>
          <p:txBody>
            <a:bodyPr lIns="68546" tIns="34273" rIns="68546" bIns="34273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="" xmlns:a16="http://schemas.microsoft.com/office/drawing/2014/main" id="{F1CEDEE5-25DC-4BF2-80A2-8E46AFE50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172" y="5155281"/>
              <a:ext cx="522368" cy="535234"/>
            </a:xfrm>
            <a:prstGeom prst="rect">
              <a:avLst/>
            </a:prstGeom>
            <a:solidFill>
              <a:srgbClr val="7481A1"/>
            </a:solidFill>
            <a:ln w="9525">
              <a:noFill/>
              <a:miter lim="800000"/>
              <a:headEnd/>
              <a:tailEnd/>
            </a:ln>
          </p:spPr>
          <p:txBody>
            <a:bodyPr lIns="68546" tIns="34273" rIns="68546" bIns="34273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1" name="TextBox 105">
              <a:extLst>
                <a:ext uri="{FF2B5EF4-FFF2-40B4-BE49-F238E27FC236}">
                  <a16:creationId xmlns="" xmlns:a16="http://schemas.microsoft.com/office/drawing/2014/main" id="{DF29CC09-217B-4EA6-9E3C-12BAE5D39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031" y="2585596"/>
              <a:ext cx="1598423" cy="43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工具介绍</a:t>
              </a:r>
              <a:endParaRPr lang="zh-CN" altLang="en-US" sz="3200" b="1" spc="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106">
              <a:extLst>
                <a:ext uri="{FF2B5EF4-FFF2-40B4-BE49-F238E27FC236}">
                  <a16:creationId xmlns="" xmlns:a16="http://schemas.microsoft.com/office/drawing/2014/main" id="{B483EFF0-1012-482A-847C-219FDDDD1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2687" y="2545297"/>
              <a:ext cx="359326" cy="52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08">
              <a:extLst>
                <a:ext uri="{FF2B5EF4-FFF2-40B4-BE49-F238E27FC236}">
                  <a16:creationId xmlns="" xmlns:a16="http://schemas.microsoft.com/office/drawing/2014/main" id="{0B31FF9D-B53D-4207-A302-464EE8053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031" y="3483421"/>
              <a:ext cx="1598423" cy="43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文件制作</a:t>
              </a:r>
              <a:endParaRPr lang="zh-CN" altLang="en-US" sz="3200" b="1" spc="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109">
              <a:extLst>
                <a:ext uri="{FF2B5EF4-FFF2-40B4-BE49-F238E27FC236}">
                  <a16:creationId xmlns="" xmlns:a16="http://schemas.microsoft.com/office/drawing/2014/main" id="{B0633162-81DB-45E8-96A5-E26686145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2687" y="3446884"/>
              <a:ext cx="359326" cy="52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115">
              <a:extLst>
                <a:ext uri="{FF2B5EF4-FFF2-40B4-BE49-F238E27FC236}">
                  <a16:creationId xmlns="" xmlns:a16="http://schemas.microsoft.com/office/drawing/2014/main" id="{EBE63D20-589C-4766-8825-DFC64E24D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4707" y="4332321"/>
              <a:ext cx="1598423" cy="43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系统开标</a:t>
              </a:r>
              <a:endParaRPr lang="zh-CN" altLang="en-US" sz="3200" b="1" spc="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Box 116">
              <a:extLst>
                <a:ext uri="{FF2B5EF4-FFF2-40B4-BE49-F238E27FC236}">
                  <a16:creationId xmlns="" xmlns:a16="http://schemas.microsoft.com/office/drawing/2014/main" id="{4927CB1B-5E60-4EF4-A4AC-FCD360990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1364" y="4307055"/>
              <a:ext cx="359326" cy="52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117">
              <a:extLst>
                <a:ext uri="{FF2B5EF4-FFF2-40B4-BE49-F238E27FC236}">
                  <a16:creationId xmlns="" xmlns:a16="http://schemas.microsoft.com/office/drawing/2014/main" id="{BBA4F057-0F63-43DE-A02C-D7E87A398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4707" y="5208275"/>
              <a:ext cx="2717749" cy="43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复会及文件下载</a:t>
              </a:r>
              <a:endParaRPr lang="zh-CN" altLang="en-US" sz="3200" b="1" spc="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118">
              <a:extLst>
                <a:ext uri="{FF2B5EF4-FFF2-40B4-BE49-F238E27FC236}">
                  <a16:creationId xmlns="" xmlns:a16="http://schemas.microsoft.com/office/drawing/2014/main" id="{08BB70B0-F686-4589-87E3-765C921FC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1364" y="5182577"/>
              <a:ext cx="359326" cy="52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="" xmlns:a16="http://schemas.microsoft.com/office/drawing/2014/main" id="{C49A7254-4962-4B9A-9EB6-6C49872FD069}"/>
                </a:ext>
              </a:extLst>
            </p:cNvPr>
            <p:cNvCxnSpPr>
              <a:cxnSpLocks/>
            </p:cNvCxnSpPr>
            <p:nvPr/>
          </p:nvCxnSpPr>
          <p:spPr>
            <a:xfrm>
              <a:off x="7301769" y="3175880"/>
              <a:ext cx="324873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="" xmlns:a16="http://schemas.microsoft.com/office/drawing/2014/main" id="{47D0AE68-5AA7-42FF-9A27-FE56C7417343}"/>
                </a:ext>
              </a:extLst>
            </p:cNvPr>
            <p:cNvCxnSpPr>
              <a:cxnSpLocks/>
            </p:cNvCxnSpPr>
            <p:nvPr/>
          </p:nvCxnSpPr>
          <p:spPr>
            <a:xfrm>
              <a:off x="7301769" y="4061705"/>
              <a:ext cx="324873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C9008340-7EC9-4E87-B16D-C68EC2581C4B}"/>
                </a:ext>
              </a:extLst>
            </p:cNvPr>
            <p:cNvCxnSpPr>
              <a:cxnSpLocks/>
            </p:cNvCxnSpPr>
            <p:nvPr/>
          </p:nvCxnSpPr>
          <p:spPr>
            <a:xfrm>
              <a:off x="7301769" y="4928480"/>
              <a:ext cx="324873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="" xmlns:a16="http://schemas.microsoft.com/office/drawing/2014/main" id="{57DB79EC-FEA0-46EE-B541-436AB63A5FC8}"/>
                </a:ext>
              </a:extLst>
            </p:cNvPr>
            <p:cNvCxnSpPr>
              <a:cxnSpLocks/>
            </p:cNvCxnSpPr>
            <p:nvPr/>
          </p:nvCxnSpPr>
          <p:spPr>
            <a:xfrm>
              <a:off x="7301769" y="5824773"/>
              <a:ext cx="324873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3077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68715" y="1438084"/>
            <a:ext cx="6454238" cy="4523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文件解密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44">
            <a:extLst>
              <a:ext uri="{FF2B5EF4-FFF2-40B4-BE49-F238E27FC236}">
                <a16:creationId xmlns="" xmlns:a16="http://schemas.microsoft.com/office/drawing/2014/main" id="{CEF343BD-A8A6-4913-8CF5-0B8150B1327C}"/>
              </a:ext>
            </a:extLst>
          </p:cNvPr>
          <p:cNvSpPr/>
          <p:nvPr/>
        </p:nvSpPr>
        <p:spPr>
          <a:xfrm>
            <a:off x="2669982" y="2467060"/>
            <a:ext cx="449969" cy="449969"/>
          </a:xfrm>
          <a:prstGeom prst="ellipse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624" y="3182112"/>
            <a:ext cx="2621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输入开标地点，点击</a:t>
            </a:r>
            <a:endParaRPr lang="en-US" altLang="zh-CN" sz="1600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开始解密，等待投标</a:t>
            </a:r>
            <a:endParaRPr lang="en-US" altLang="zh-CN" sz="1600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人解密</a:t>
            </a:r>
            <a:r>
              <a:rPr lang="zh-CN" altLang="en-US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所有投标人</a:t>
            </a:r>
            <a:endParaRPr lang="en-US" altLang="zh-CN" sz="1600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解密结束，或解密时</a:t>
            </a:r>
            <a:endParaRPr lang="en-US" altLang="zh-CN" sz="1600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间到可点击结束解密</a:t>
            </a:r>
            <a:r>
              <a:rPr lang="zh-CN" altLang="en-US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Freeform 12">
            <a:extLst>
              <a:ext uri="{FF2B5EF4-FFF2-40B4-BE49-F238E27FC236}">
                <a16:creationId xmlns="" xmlns:a16="http://schemas.microsoft.com/office/drawing/2014/main" id="{92A08E25-5487-4675-8A8F-21221C49CC8F}"/>
              </a:ext>
            </a:extLst>
          </p:cNvPr>
          <p:cNvSpPr>
            <a:spLocks/>
          </p:cNvSpPr>
          <p:nvPr/>
        </p:nvSpPr>
        <p:spPr bwMode="auto">
          <a:xfrm>
            <a:off x="1506799" y="2917029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矩形 83">
            <a:extLst>
              <a:ext uri="{FF2B5EF4-FFF2-40B4-BE49-F238E27FC236}">
                <a16:creationId xmlns="" xmlns:a16="http://schemas.microsoft.com/office/drawing/2014/main" id="{79E94843-07EB-41B4-9A71-D8436F3C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624" y="3165953"/>
            <a:ext cx="2374888" cy="1424336"/>
          </a:xfrm>
          <a:prstGeom prst="rect">
            <a:avLst/>
          </a:prstGeom>
          <a:noFill/>
          <a:ln w="9525" cmpd="sng">
            <a:solidFill>
              <a:srgbClr val="2D9F7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="" xmlns:a16="http://schemas.microsoft.com/office/drawing/2014/main" id="{9747FB77-F262-4A11-AA1C-DB71459C4E10}"/>
              </a:ext>
            </a:extLst>
          </p:cNvPr>
          <p:cNvSpPr>
            <a:spLocks/>
          </p:cNvSpPr>
          <p:nvPr/>
        </p:nvSpPr>
        <p:spPr bwMode="auto">
          <a:xfrm flipH="1" flipV="1">
            <a:off x="3781103" y="4290081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021791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2816" y="1804670"/>
            <a:ext cx="6962775" cy="43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8497824" y="3121444"/>
            <a:ext cx="269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唱标结束后点击开启质询，进入质询环节，打开消息盒子，并群组解除禁言，可输入内容发送至本次开标群。等待投标人质询，并进行回复，回复完毕，点击结束质询，进入下一环节。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唱标与质询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44">
            <a:extLst>
              <a:ext uri="{FF2B5EF4-FFF2-40B4-BE49-F238E27FC236}">
                <a16:creationId xmlns="" xmlns:a16="http://schemas.microsoft.com/office/drawing/2014/main" id="{CEF343BD-A8A6-4913-8CF5-0B8150B1327C}"/>
              </a:ext>
            </a:extLst>
          </p:cNvPr>
          <p:cNvSpPr/>
          <p:nvPr/>
        </p:nvSpPr>
        <p:spPr>
          <a:xfrm>
            <a:off x="9468223" y="2467060"/>
            <a:ext cx="449969" cy="449969"/>
          </a:xfrm>
          <a:prstGeom prst="ellipse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="" xmlns:a16="http://schemas.microsoft.com/office/drawing/2014/main" id="{92A08E25-5487-4675-8A8F-21221C49CC8F}"/>
              </a:ext>
            </a:extLst>
          </p:cNvPr>
          <p:cNvSpPr>
            <a:spLocks/>
          </p:cNvSpPr>
          <p:nvPr/>
        </p:nvSpPr>
        <p:spPr bwMode="auto">
          <a:xfrm>
            <a:off x="8282999" y="2814534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矩形 83">
            <a:extLst>
              <a:ext uri="{FF2B5EF4-FFF2-40B4-BE49-F238E27FC236}">
                <a16:creationId xmlns="" xmlns:a16="http://schemas.microsoft.com/office/drawing/2014/main" id="{79E94843-07EB-41B4-9A71-D8436F3C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823" y="3116699"/>
            <a:ext cx="2788418" cy="2256220"/>
          </a:xfrm>
          <a:prstGeom prst="rect">
            <a:avLst/>
          </a:prstGeom>
          <a:noFill/>
          <a:ln w="9525" cmpd="sng">
            <a:solidFill>
              <a:srgbClr val="2D9F7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="" xmlns:a16="http://schemas.microsoft.com/office/drawing/2014/main" id="{9747FB77-F262-4A11-AA1C-DB71459C4E10}"/>
              </a:ext>
            </a:extLst>
          </p:cNvPr>
          <p:cNvSpPr>
            <a:spLocks/>
          </p:cNvSpPr>
          <p:nvPr/>
        </p:nvSpPr>
        <p:spPr bwMode="auto">
          <a:xfrm flipH="1" flipV="1">
            <a:off x="10868281" y="4968077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矩形 83">
            <a:extLst>
              <a:ext uri="{FF2B5EF4-FFF2-40B4-BE49-F238E27FC236}">
                <a16:creationId xmlns="" xmlns:a16="http://schemas.microsoft.com/office/drawing/2014/main" id="{79E94843-07EB-41B4-9A71-D8436F3C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118" y="2832915"/>
            <a:ext cx="2674177" cy="2266518"/>
          </a:xfrm>
          <a:prstGeom prst="rect">
            <a:avLst/>
          </a:prstGeom>
          <a:noFill/>
          <a:ln w="9525" cmpd="sng">
            <a:solidFill>
              <a:srgbClr val="2D9F7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871017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90737" y="1628380"/>
            <a:ext cx="8278559" cy="36080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499360" y="55533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点击开标结束，等待系统检查各环节是否完成，检查完毕，点击立即结束</a:t>
            </a:r>
            <a:r>
              <a:rPr lang="en-US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1600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结束开标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44">
            <a:extLst>
              <a:ext uri="{FF2B5EF4-FFF2-40B4-BE49-F238E27FC236}">
                <a16:creationId xmlns="" xmlns:a16="http://schemas.microsoft.com/office/drawing/2014/main" id="{CEF343BD-A8A6-4913-8CF5-0B8150B1327C}"/>
              </a:ext>
            </a:extLst>
          </p:cNvPr>
          <p:cNvSpPr/>
          <p:nvPr/>
        </p:nvSpPr>
        <p:spPr>
          <a:xfrm>
            <a:off x="1865752" y="5556427"/>
            <a:ext cx="449969" cy="449969"/>
          </a:xfrm>
          <a:prstGeom prst="ellipse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="" xmlns:a16="http://schemas.microsoft.com/office/drawing/2014/main" id="{92A08E25-5487-4675-8A8F-21221C49CC8F}"/>
              </a:ext>
            </a:extLst>
          </p:cNvPr>
          <p:cNvSpPr>
            <a:spLocks/>
          </p:cNvSpPr>
          <p:nvPr/>
        </p:nvSpPr>
        <p:spPr bwMode="auto">
          <a:xfrm>
            <a:off x="6888975" y="2088050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406067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02A1C81-B243-424D-AC31-1169A980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4">
            <a:extLst>
              <a:ext uri="{FF2B5EF4-FFF2-40B4-BE49-F238E27FC236}">
                <a16:creationId xmlns="" xmlns:a16="http://schemas.microsoft.com/office/drawing/2014/main" id="{3E278A51-47E0-455F-85CB-3EFD6CA80D10}"/>
              </a:ext>
            </a:extLst>
          </p:cNvPr>
          <p:cNvSpPr txBox="1"/>
          <p:nvPr/>
        </p:nvSpPr>
        <p:spPr>
          <a:xfrm>
            <a:off x="284354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="" xmlns:a16="http://schemas.microsoft.com/office/drawing/2014/main" id="{E70B303D-76B9-4584-B143-1C12128C05BF}"/>
              </a:ext>
            </a:extLst>
          </p:cNvPr>
          <p:cNvSpPr txBox="1"/>
          <p:nvPr/>
        </p:nvSpPr>
        <p:spPr>
          <a:xfrm>
            <a:off x="5177174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="" xmlns:a16="http://schemas.microsoft.com/office/drawing/2014/main" id="{4AAB4B5E-5F29-4866-B734-ADBA42E18F39}"/>
              </a:ext>
            </a:extLst>
          </p:cNvPr>
          <p:cNvSpPr txBox="1"/>
          <p:nvPr/>
        </p:nvSpPr>
        <p:spPr>
          <a:xfrm>
            <a:off x="751079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C26B2E3-D0DD-48D1-B707-858F5BC6E72F}"/>
              </a:ext>
            </a:extLst>
          </p:cNvPr>
          <p:cNvSpPr/>
          <p:nvPr/>
        </p:nvSpPr>
        <p:spPr>
          <a:xfrm>
            <a:off x="2381250" y="3632195"/>
            <a:ext cx="7824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200" b="1" spc="2200" dirty="0" smtClean="0">
                <a:solidFill>
                  <a:srgbClr val="7481A1"/>
                </a:solidFill>
                <a:latin typeface="微软雅黑" pitchFamily="34" charset="-122"/>
                <a:ea typeface="微软雅黑" pitchFamily="34" charset="-122"/>
              </a:rPr>
              <a:t>项目复会</a:t>
            </a:r>
            <a:endParaRPr lang="zh-CN" altLang="en-US" sz="6200" b="1" spc="2200" dirty="0">
              <a:solidFill>
                <a:srgbClr val="7481A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23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353" y="1949196"/>
            <a:ext cx="6989255" cy="3921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09271" y="292997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代理进入开标地址</a:t>
            </a:r>
            <a:endParaRPr lang="en-US" altLang="zh-CN" sz="1600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开启项目复会</a:t>
            </a:r>
            <a:r>
              <a:rPr lang="zh-CN" altLang="en-US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项目复会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44">
            <a:extLst>
              <a:ext uri="{FF2B5EF4-FFF2-40B4-BE49-F238E27FC236}">
                <a16:creationId xmlns="" xmlns:a16="http://schemas.microsoft.com/office/drawing/2014/main" id="{CEF343BD-A8A6-4913-8CF5-0B8150B1327C}"/>
              </a:ext>
            </a:extLst>
          </p:cNvPr>
          <p:cNvSpPr/>
          <p:nvPr/>
        </p:nvSpPr>
        <p:spPr>
          <a:xfrm>
            <a:off x="8659302" y="2929881"/>
            <a:ext cx="449969" cy="449969"/>
          </a:xfrm>
          <a:prstGeom prst="ellipse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Oval 44">
            <a:extLst>
              <a:ext uri="{FF2B5EF4-FFF2-40B4-BE49-F238E27FC236}">
                <a16:creationId xmlns="" xmlns:a16="http://schemas.microsoft.com/office/drawing/2014/main" id="{CEF343BD-A8A6-4913-8CF5-0B8150B1327C}"/>
              </a:ext>
            </a:extLst>
          </p:cNvPr>
          <p:cNvSpPr/>
          <p:nvPr/>
        </p:nvSpPr>
        <p:spPr>
          <a:xfrm>
            <a:off x="8670860" y="3987537"/>
            <a:ext cx="449969" cy="449969"/>
          </a:xfrm>
          <a:prstGeom prst="ellipse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2269" y="4043244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开启复会</a:t>
            </a:r>
            <a:r>
              <a:rPr lang="zh-CN" altLang="en-US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0082113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41064" y="1812988"/>
            <a:ext cx="6736905" cy="41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项目复会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4648" y="3010275"/>
            <a:ext cx="2173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投标人点击无异议后结束复会（若投标人</a:t>
            </a:r>
            <a:r>
              <a:rPr lang="en-US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zh-CN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分钟内未点击无异议，则自动默认为无异议，结束复会）</a:t>
            </a:r>
            <a:r>
              <a:rPr lang="zh-CN" altLang="en-US" sz="1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Oval 44">
            <a:extLst>
              <a:ext uri="{FF2B5EF4-FFF2-40B4-BE49-F238E27FC236}">
                <a16:creationId xmlns="" xmlns:a16="http://schemas.microsoft.com/office/drawing/2014/main" id="{CEF343BD-A8A6-4913-8CF5-0B8150B1327C}"/>
              </a:ext>
            </a:extLst>
          </p:cNvPr>
          <p:cNvSpPr/>
          <p:nvPr/>
        </p:nvSpPr>
        <p:spPr>
          <a:xfrm>
            <a:off x="541143" y="2652880"/>
            <a:ext cx="449969" cy="449969"/>
          </a:xfrm>
          <a:prstGeom prst="ellipse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="" xmlns:a16="http://schemas.microsoft.com/office/drawing/2014/main" id="{92A08E25-5487-4675-8A8F-21221C49CC8F}"/>
              </a:ext>
            </a:extLst>
          </p:cNvPr>
          <p:cNvSpPr>
            <a:spLocks/>
          </p:cNvSpPr>
          <p:nvPr/>
        </p:nvSpPr>
        <p:spPr bwMode="auto">
          <a:xfrm>
            <a:off x="1189933" y="2579336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矩形 83">
            <a:extLst>
              <a:ext uri="{FF2B5EF4-FFF2-40B4-BE49-F238E27FC236}">
                <a16:creationId xmlns="" xmlns:a16="http://schemas.microsoft.com/office/drawing/2014/main" id="{79E94843-07EB-41B4-9A71-D8436F3C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648" y="2794805"/>
            <a:ext cx="1999488" cy="1877779"/>
          </a:xfrm>
          <a:prstGeom prst="rect">
            <a:avLst/>
          </a:prstGeom>
          <a:noFill/>
          <a:ln w="9525" cmpd="sng">
            <a:solidFill>
              <a:srgbClr val="2D9F7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9747FB77-F262-4A11-AA1C-DB71459C4E10}"/>
              </a:ext>
            </a:extLst>
          </p:cNvPr>
          <p:cNvSpPr>
            <a:spLocks/>
          </p:cNvSpPr>
          <p:nvPr/>
        </p:nvSpPr>
        <p:spPr bwMode="auto">
          <a:xfrm flipH="1" flipV="1">
            <a:off x="3159311" y="4457114"/>
            <a:ext cx="429649" cy="43093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D9F7E"/>
          </a:solidFill>
          <a:ln>
            <a:solidFill>
              <a:srgbClr val="2D9F7E"/>
            </a:solidFill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07401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D93A0F6-2B07-47F9-89FE-0EC4A0AFB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_标题 1">
            <a:extLst>
              <a:ext uri="{FF2B5EF4-FFF2-40B4-BE49-F238E27FC236}">
                <a16:creationId xmlns="" xmlns:a16="http://schemas.microsoft.com/office/drawing/2014/main" id="{E07645F1-9166-4175-8FE0-6C313C77F12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10698" y="2270640"/>
            <a:ext cx="6657451" cy="1137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r>
              <a:rPr lang="en-US" altLang="zh-CN" sz="6600" b="1" spc="300" dirty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6600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="" xmlns:a16="http://schemas.microsoft.com/office/drawing/2014/main" id="{D12D4B32-B257-411E-944A-391AB07B5F4F}"/>
              </a:ext>
            </a:extLst>
          </p:cNvPr>
          <p:cNvSpPr txBox="1"/>
          <p:nvPr/>
        </p:nvSpPr>
        <p:spPr>
          <a:xfrm>
            <a:off x="5140029" y="1238844"/>
            <a:ext cx="5293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spc="600" dirty="0">
                <a:solidFill>
                  <a:srgbClr val="7481A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hakuyoxingshu7000" panose="02000600000000000000" pitchFamily="2" charset="-122"/>
              </a:rPr>
              <a:t>TRAINING</a:t>
            </a:r>
            <a:endParaRPr lang="en-US" sz="6600" spc="600" dirty="0">
              <a:solidFill>
                <a:srgbClr val="7481A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hakuyoxingshu7000" panose="020006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2CFCFFB-2FC9-493E-B3B9-BE43A7A207E9}"/>
              </a:ext>
            </a:extLst>
          </p:cNvPr>
          <p:cNvGrpSpPr/>
          <p:nvPr/>
        </p:nvGrpSpPr>
        <p:grpSpPr>
          <a:xfrm>
            <a:off x="10218432" y="6111240"/>
            <a:ext cx="1373291" cy="217075"/>
            <a:chOff x="5488849" y="4448992"/>
            <a:chExt cx="1184825" cy="187284"/>
          </a:xfrm>
          <a:solidFill>
            <a:srgbClr val="7481A1"/>
          </a:solidFill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7150ED7B-9019-49E4-8354-0EDE70A41CBE}"/>
                </a:ext>
              </a:extLst>
            </p:cNvPr>
            <p:cNvSpPr/>
            <p:nvPr/>
          </p:nvSpPr>
          <p:spPr>
            <a:xfrm>
              <a:off x="5488849" y="4448992"/>
              <a:ext cx="187284" cy="187284"/>
            </a:xfrm>
            <a:prstGeom prst="ellipse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DE876289-3F43-42C0-A492-697EE38B1CD3}"/>
                </a:ext>
              </a:extLst>
            </p:cNvPr>
            <p:cNvSpPr/>
            <p:nvPr/>
          </p:nvSpPr>
          <p:spPr>
            <a:xfrm>
              <a:off x="5819616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9958422E-D768-4408-B141-740F6DEFCC8E}"/>
                </a:ext>
              </a:extLst>
            </p:cNvPr>
            <p:cNvSpPr/>
            <p:nvPr/>
          </p:nvSpPr>
          <p:spPr>
            <a:xfrm>
              <a:off x="6150383" y="4448992"/>
              <a:ext cx="187284" cy="187284"/>
            </a:xfrm>
            <a:prstGeom prst="ellipse">
              <a:avLst/>
            </a:prstGeom>
            <a:solidFill>
              <a:srgbClr val="2D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60906B30-48C9-4973-9C82-A7D8BE2016AA}"/>
                </a:ext>
              </a:extLst>
            </p:cNvPr>
            <p:cNvSpPr/>
            <p:nvPr/>
          </p:nvSpPr>
          <p:spPr>
            <a:xfrm>
              <a:off x="6486390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65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02A1C81-B243-424D-AC31-1169A980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6858000"/>
          </a:xfrm>
          <a:prstGeom prst="rect">
            <a:avLst/>
          </a:prstGeom>
        </p:spPr>
      </p:pic>
      <p:sp>
        <p:nvSpPr>
          <p:cNvPr id="5" name="TextBox 44">
            <a:extLst>
              <a:ext uri="{FF2B5EF4-FFF2-40B4-BE49-F238E27FC236}">
                <a16:creationId xmlns="" xmlns:a16="http://schemas.microsoft.com/office/drawing/2014/main" id="{3E278A51-47E0-455F-85CB-3EFD6CA80D10}"/>
              </a:ext>
            </a:extLst>
          </p:cNvPr>
          <p:cNvSpPr txBox="1"/>
          <p:nvPr/>
        </p:nvSpPr>
        <p:spPr>
          <a:xfrm>
            <a:off x="284354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="" xmlns:a16="http://schemas.microsoft.com/office/drawing/2014/main" id="{E70B303D-76B9-4584-B143-1C12128C05BF}"/>
              </a:ext>
            </a:extLst>
          </p:cNvPr>
          <p:cNvSpPr txBox="1"/>
          <p:nvPr/>
        </p:nvSpPr>
        <p:spPr>
          <a:xfrm>
            <a:off x="5177174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="" xmlns:a16="http://schemas.microsoft.com/office/drawing/2014/main" id="{4AAB4B5E-5F29-4866-B734-ADBA42E18F39}"/>
              </a:ext>
            </a:extLst>
          </p:cNvPr>
          <p:cNvSpPr txBox="1"/>
          <p:nvPr/>
        </p:nvSpPr>
        <p:spPr>
          <a:xfrm>
            <a:off x="751079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600D815-06DB-47BA-BF4B-A9AC74739463}"/>
              </a:ext>
            </a:extLst>
          </p:cNvPr>
          <p:cNvSpPr/>
          <p:nvPr/>
        </p:nvSpPr>
        <p:spPr>
          <a:xfrm>
            <a:off x="2266950" y="4902428"/>
            <a:ext cx="782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spc="600" dirty="0" smtClean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水利招标文件制作工具</a:t>
            </a:r>
            <a:endParaRPr lang="zh-CN" altLang="en-US" sz="2800" spc="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C26B2E3-D0DD-48D1-B707-858F5BC6E72F}"/>
              </a:ext>
            </a:extLst>
          </p:cNvPr>
          <p:cNvSpPr/>
          <p:nvPr/>
        </p:nvSpPr>
        <p:spPr>
          <a:xfrm>
            <a:off x="2381250" y="3632195"/>
            <a:ext cx="7824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200" b="1" spc="2200" dirty="0" smtClean="0">
                <a:solidFill>
                  <a:srgbClr val="7481A1"/>
                </a:solidFill>
                <a:latin typeface="微软雅黑" pitchFamily="34" charset="-122"/>
                <a:ea typeface="微软雅黑" pitchFamily="34" charset="-122"/>
              </a:rPr>
              <a:t>工具介绍</a:t>
            </a:r>
            <a:endParaRPr lang="zh-CN" altLang="en-US" sz="6200" b="1" spc="2200" dirty="0">
              <a:solidFill>
                <a:srgbClr val="7481A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3823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488" y="298424"/>
            <a:ext cx="466344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水利招标文件制作工具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C729F95-0861-4E7E-A9AC-8079050EEA42}"/>
              </a:ext>
            </a:extLst>
          </p:cNvPr>
          <p:cNvSpPr/>
          <p:nvPr/>
        </p:nvSpPr>
        <p:spPr>
          <a:xfrm>
            <a:off x="6342524" y="1800867"/>
            <a:ext cx="4744254" cy="4406151"/>
          </a:xfrm>
          <a:prstGeom prst="rect">
            <a:avLst/>
          </a:prstGeom>
          <a:noFill/>
          <a:ln>
            <a:solidFill>
              <a:srgbClr val="74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E2FABF6-C55C-49D4-BE2C-976B668F0F26}"/>
              </a:ext>
            </a:extLst>
          </p:cNvPr>
          <p:cNvSpPr/>
          <p:nvPr/>
        </p:nvSpPr>
        <p:spPr>
          <a:xfrm>
            <a:off x="1185125" y="4840468"/>
            <a:ext cx="5019100" cy="1366550"/>
          </a:xfrm>
          <a:prstGeom prst="rect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9FCEE1E7-4496-4945-BFF3-26D0451E4AB1}"/>
              </a:ext>
            </a:extLst>
          </p:cNvPr>
          <p:cNvSpPr txBox="1"/>
          <p:nvPr/>
        </p:nvSpPr>
        <p:spPr>
          <a:xfrm>
            <a:off x="6448940" y="1666780"/>
            <a:ext cx="1002226" cy="11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zh-CN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="" xmlns:a16="http://schemas.microsoft.com/office/drawing/2014/main" id="{F7656711-DF82-4C1D-BB87-E26508C4EC7E}"/>
              </a:ext>
            </a:extLst>
          </p:cNvPr>
          <p:cNvSpPr txBox="1"/>
          <p:nvPr/>
        </p:nvSpPr>
        <p:spPr>
          <a:xfrm>
            <a:off x="1521453" y="5154411"/>
            <a:ext cx="4346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工具介绍</a:t>
            </a:r>
            <a:r>
              <a:rPr lang="zh-CN" altLang="en-US" sz="1050" spc="3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：水利工程招标</a:t>
            </a:r>
            <a:r>
              <a:rPr lang="zh-CN" altLang="en-US" sz="105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文件制作工具可以</a:t>
            </a:r>
            <a:r>
              <a:rPr lang="zh-CN" altLang="en-US" sz="1050" spc="3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制作水利工程</a:t>
            </a:r>
            <a:r>
              <a:rPr lang="zh-CN" altLang="en-US" sz="105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类的招标文件，该工具中内置了多种标准范本可供招标代理进行选择使用，可以大大节省代理公司制作招标文件的</a:t>
            </a:r>
            <a:r>
              <a:rPr lang="zh-CN" altLang="en-US" sz="1050" spc="3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时间。</a:t>
            </a:r>
            <a:endParaRPr lang="en-US" altLang="zh-CN" sz="10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="" xmlns:a16="http://schemas.microsoft.com/office/drawing/2014/main" id="{BCB075A4-3250-46F4-838C-6A6785030B94}"/>
              </a:ext>
            </a:extLst>
          </p:cNvPr>
          <p:cNvSpPr txBox="1"/>
          <p:nvPr/>
        </p:nvSpPr>
        <p:spPr>
          <a:xfrm>
            <a:off x="1185125" y="4868757"/>
            <a:ext cx="1002226" cy="74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”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="" xmlns:a16="http://schemas.microsoft.com/office/drawing/2014/main" id="{9767EE9F-77D0-4AE7-907B-6FC04D0E43D1}"/>
              </a:ext>
            </a:extLst>
          </p:cNvPr>
          <p:cNvSpPr txBox="1"/>
          <p:nvPr/>
        </p:nvSpPr>
        <p:spPr>
          <a:xfrm>
            <a:off x="6751623" y="5178192"/>
            <a:ext cx="4138676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工具安装包可以在官网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www.ejiaoyi.vip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的下载中心进行下载，同时也可以在招标代理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QQ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群文件和兰州市公共资源交易中心进行下载。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35BCF9C0-308E-4B6D-97A6-301E8367EA92}"/>
              </a:ext>
            </a:extLst>
          </p:cNvPr>
          <p:cNvCxnSpPr/>
          <p:nvPr/>
        </p:nvCxnSpPr>
        <p:spPr>
          <a:xfrm>
            <a:off x="6467282" y="4849514"/>
            <a:ext cx="4501438" cy="0"/>
          </a:xfrm>
          <a:prstGeom prst="line">
            <a:avLst/>
          </a:prstGeom>
          <a:ln>
            <a:solidFill>
              <a:srgbClr val="7481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278255" y="1800867"/>
            <a:ext cx="4925970" cy="282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80" y="2250117"/>
            <a:ext cx="3940761" cy="215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25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功能介绍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5">
            <a:extLst>
              <a:ext uri="{FF2B5EF4-FFF2-40B4-BE49-F238E27FC236}">
                <a16:creationId xmlns="" xmlns:a16="http://schemas.microsoft.com/office/drawing/2014/main" id="{3DAF87D9-2E5C-413A-8948-A6D2265A16ED}"/>
              </a:ext>
            </a:extLst>
          </p:cNvPr>
          <p:cNvGrpSpPr>
            <a:grpSpLocks/>
          </p:cNvGrpSpPr>
          <p:nvPr/>
        </p:nvGrpSpPr>
        <p:grpSpPr bwMode="auto">
          <a:xfrm>
            <a:off x="5970719" y="2278762"/>
            <a:ext cx="2357438" cy="1121946"/>
            <a:chOff x="0" y="0"/>
            <a:chExt cx="2358517" cy="1122875"/>
          </a:xfrm>
        </p:grpSpPr>
        <p:sp>
          <p:nvSpPr>
            <p:cNvPr id="13" name="矩形 127">
              <a:extLst>
                <a:ext uri="{FF2B5EF4-FFF2-40B4-BE49-F238E27FC236}">
                  <a16:creationId xmlns="" xmlns:a16="http://schemas.microsoft.com/office/drawing/2014/main" id="{1B409B44-A42B-4C0E-A7C6-D871BB4D1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009"/>
              <a:ext cx="2358517" cy="64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 algn="just" eaLnBrk="1" hangingPunct="1">
                <a:spcBef>
                  <a:spcPts val="0"/>
                </a:spcBef>
                <a:buNone/>
                <a:defRPr/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点击新建招标后，选择对应的范本，即可开始制作招标文件。</a:t>
              </a:r>
              <a:endParaRPr lang="zh-CN" altLang="en-US" sz="12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grpSp>
          <p:nvGrpSpPr>
            <p:cNvPr id="14" name="组合 11">
              <a:extLst>
                <a:ext uri="{FF2B5EF4-FFF2-40B4-BE49-F238E27FC236}">
                  <a16:creationId xmlns="" xmlns:a16="http://schemas.microsoft.com/office/drawing/2014/main" id="{CD0C87A1-D43F-48D5-8EBA-4D4F53EB9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57" y="0"/>
              <a:ext cx="1854752" cy="426902"/>
              <a:chOff x="0" y="0"/>
              <a:chExt cx="1854752" cy="426902"/>
            </a:xfrm>
          </p:grpSpPr>
          <p:grpSp>
            <p:nvGrpSpPr>
              <p:cNvPr id="15" name="组合 79">
                <a:extLst>
                  <a:ext uri="{FF2B5EF4-FFF2-40B4-BE49-F238E27FC236}">
                    <a16:creationId xmlns="" xmlns:a16="http://schemas.microsoft.com/office/drawing/2014/main" id="{5967E2A0-5415-4E6D-9DA0-54DF2E2933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22357" cy="422357"/>
                <a:chOff x="0" y="0"/>
                <a:chExt cx="612620" cy="612620"/>
              </a:xfrm>
            </p:grpSpPr>
            <p:sp>
              <p:nvSpPr>
                <p:cNvPr id="17" name="椭圆 82">
                  <a:extLst>
                    <a:ext uri="{FF2B5EF4-FFF2-40B4-BE49-F238E27FC236}">
                      <a16:creationId xmlns="" xmlns:a16="http://schemas.microsoft.com/office/drawing/2014/main" id="{8444804E-7812-4AE5-A9D6-70528D10D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12620" cy="612620"/>
                </a:xfrm>
                <a:prstGeom prst="ellipse">
                  <a:avLst/>
                </a:prstGeom>
                <a:solidFill>
                  <a:srgbClr val="2D9F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18" name="组合 83">
                  <a:extLst>
                    <a:ext uri="{FF2B5EF4-FFF2-40B4-BE49-F238E27FC236}">
                      <a16:creationId xmlns="" xmlns:a16="http://schemas.microsoft.com/office/drawing/2014/main" id="{F3D340F1-BAE4-4FCA-9197-CF4E8500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814" y="146814"/>
                  <a:ext cx="318993" cy="318993"/>
                  <a:chOff x="0" y="0"/>
                  <a:chExt cx="479425" cy="479425"/>
                </a:xfrm>
              </p:grpSpPr>
              <p:sp>
                <p:nvSpPr>
                  <p:cNvPr id="19" name="Freeform 7">
                    <a:extLst>
                      <a:ext uri="{FF2B5EF4-FFF2-40B4-BE49-F238E27FC236}">
                        <a16:creationId xmlns="" xmlns:a16="http://schemas.microsoft.com/office/drawing/2014/main" id="{8CF69871-5C6E-4CFE-9ED3-3DEA688D55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00" y="88900"/>
                    <a:ext cx="300037" cy="120650"/>
                  </a:xfrm>
                  <a:custGeom>
                    <a:avLst/>
                    <a:gdLst>
                      <a:gd name="T0" fmla="*/ 476307944 w 189"/>
                      <a:gd name="T1" fmla="*/ 191531875 h 76"/>
                      <a:gd name="T2" fmla="*/ 0 w 189"/>
                      <a:gd name="T3" fmla="*/ 191531875 h 76"/>
                      <a:gd name="T4" fmla="*/ 0 w 189"/>
                      <a:gd name="T5" fmla="*/ 0 h 76"/>
                      <a:gd name="T6" fmla="*/ 47882095 w 189"/>
                      <a:gd name="T7" fmla="*/ 0 h 76"/>
                      <a:gd name="T8" fmla="*/ 47882095 w 189"/>
                      <a:gd name="T9" fmla="*/ 143648113 h 76"/>
                      <a:gd name="T10" fmla="*/ 428425849 w 189"/>
                      <a:gd name="T11" fmla="*/ 143648113 h 76"/>
                      <a:gd name="T12" fmla="*/ 428425849 w 189"/>
                      <a:gd name="T13" fmla="*/ 0 h 76"/>
                      <a:gd name="T14" fmla="*/ 476307944 w 189"/>
                      <a:gd name="T15" fmla="*/ 0 h 76"/>
                      <a:gd name="T16" fmla="*/ 476307944 w 189"/>
                      <a:gd name="T17" fmla="*/ 191531875 h 7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9"/>
                      <a:gd name="T28" fmla="*/ 0 h 76"/>
                      <a:gd name="T29" fmla="*/ 189 w 189"/>
                      <a:gd name="T30" fmla="*/ 76 h 7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9" h="76">
                        <a:moveTo>
                          <a:pt x="189" y="76"/>
                        </a:moveTo>
                        <a:lnTo>
                          <a:pt x="0" y="76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57"/>
                        </a:lnTo>
                        <a:lnTo>
                          <a:pt x="170" y="57"/>
                        </a:lnTo>
                        <a:lnTo>
                          <a:pt x="170" y="0"/>
                        </a:lnTo>
                        <a:lnTo>
                          <a:pt x="189" y="0"/>
                        </a:lnTo>
                        <a:lnTo>
                          <a:pt x="189" y="7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Freeform 8">
                    <a:extLst>
                      <a:ext uri="{FF2B5EF4-FFF2-40B4-BE49-F238E27FC236}">
                        <a16:creationId xmlns="" xmlns:a16="http://schemas.microsoft.com/office/drawing/2014/main" id="{668A3140-F642-445A-AF36-B220CC3A0D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712" y="88900"/>
                    <a:ext cx="88900" cy="60325"/>
                  </a:xfrm>
                  <a:custGeom>
                    <a:avLst/>
                    <a:gdLst>
                      <a:gd name="T0" fmla="*/ 141128750 w 56"/>
                      <a:gd name="T1" fmla="*/ 95765938 h 38"/>
                      <a:gd name="T2" fmla="*/ 0 w 56"/>
                      <a:gd name="T3" fmla="*/ 95765938 h 38"/>
                      <a:gd name="T4" fmla="*/ 0 w 56"/>
                      <a:gd name="T5" fmla="*/ 0 h 38"/>
                      <a:gd name="T6" fmla="*/ 47883763 w 56"/>
                      <a:gd name="T7" fmla="*/ 0 h 38"/>
                      <a:gd name="T8" fmla="*/ 47883763 w 56"/>
                      <a:gd name="T9" fmla="*/ 47883763 h 38"/>
                      <a:gd name="T10" fmla="*/ 93246575 w 56"/>
                      <a:gd name="T11" fmla="*/ 47883763 h 38"/>
                      <a:gd name="T12" fmla="*/ 93246575 w 56"/>
                      <a:gd name="T13" fmla="*/ 0 h 38"/>
                      <a:gd name="T14" fmla="*/ 141128750 w 56"/>
                      <a:gd name="T15" fmla="*/ 0 h 38"/>
                      <a:gd name="T16" fmla="*/ 141128750 w 56"/>
                      <a:gd name="T17" fmla="*/ 95765938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"/>
                      <a:gd name="T28" fmla="*/ 0 h 38"/>
                      <a:gd name="T29" fmla="*/ 56 w 56"/>
                      <a:gd name="T30" fmla="*/ 38 h 3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" h="38">
                        <a:moveTo>
                          <a:pt x="56" y="38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19"/>
                        </a:lnTo>
                        <a:lnTo>
                          <a:pt x="37" y="19"/>
                        </a:lnTo>
                        <a:lnTo>
                          <a:pt x="37" y="0"/>
                        </a:lnTo>
                        <a:lnTo>
                          <a:pt x="56" y="0"/>
                        </a:lnTo>
                        <a:lnTo>
                          <a:pt x="56" y="3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Freeform 9">
                    <a:extLst>
                      <a:ext uri="{FF2B5EF4-FFF2-40B4-BE49-F238E27FC236}">
                        <a16:creationId xmlns="" xmlns:a16="http://schemas.microsoft.com/office/drawing/2014/main" id="{0484FBD3-F08E-4D42-9DB1-8FB7BF11BC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79425" cy="479425"/>
                  </a:xfrm>
                  <a:custGeom>
                    <a:avLst/>
                    <a:gdLst>
                      <a:gd name="T0" fmla="*/ 761087188 w 302"/>
                      <a:gd name="T1" fmla="*/ 761087188 h 302"/>
                      <a:gd name="T2" fmla="*/ 0 w 302"/>
                      <a:gd name="T3" fmla="*/ 761087188 h 302"/>
                      <a:gd name="T4" fmla="*/ 0 w 302"/>
                      <a:gd name="T5" fmla="*/ 0 h 302"/>
                      <a:gd name="T6" fmla="*/ 617437488 w 302"/>
                      <a:gd name="T7" fmla="*/ 0 h 302"/>
                      <a:gd name="T8" fmla="*/ 617437488 w 302"/>
                      <a:gd name="T9" fmla="*/ 45362813 h 302"/>
                      <a:gd name="T10" fmla="*/ 45362813 w 302"/>
                      <a:gd name="T11" fmla="*/ 45362813 h 302"/>
                      <a:gd name="T12" fmla="*/ 45362813 w 302"/>
                      <a:gd name="T13" fmla="*/ 713205013 h 302"/>
                      <a:gd name="T14" fmla="*/ 713205013 w 302"/>
                      <a:gd name="T15" fmla="*/ 713205013 h 302"/>
                      <a:gd name="T16" fmla="*/ 713205013 w 302"/>
                      <a:gd name="T17" fmla="*/ 141128750 h 302"/>
                      <a:gd name="T18" fmla="*/ 761087188 w 302"/>
                      <a:gd name="T19" fmla="*/ 141128750 h 302"/>
                      <a:gd name="T20" fmla="*/ 761087188 w 302"/>
                      <a:gd name="T21" fmla="*/ 761087188 h 30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2"/>
                      <a:gd name="T34" fmla="*/ 0 h 302"/>
                      <a:gd name="T35" fmla="*/ 302 w 302"/>
                      <a:gd name="T36" fmla="*/ 302 h 30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2" h="302">
                        <a:moveTo>
                          <a:pt x="302" y="302"/>
                        </a:moveTo>
                        <a:lnTo>
                          <a:pt x="0" y="302"/>
                        </a:lnTo>
                        <a:lnTo>
                          <a:pt x="0" y="0"/>
                        </a:lnTo>
                        <a:lnTo>
                          <a:pt x="245" y="0"/>
                        </a:lnTo>
                        <a:lnTo>
                          <a:pt x="245" y="18"/>
                        </a:lnTo>
                        <a:lnTo>
                          <a:pt x="18" y="18"/>
                        </a:lnTo>
                        <a:lnTo>
                          <a:pt x="18" y="283"/>
                        </a:lnTo>
                        <a:lnTo>
                          <a:pt x="283" y="283"/>
                        </a:lnTo>
                        <a:lnTo>
                          <a:pt x="283" y="56"/>
                        </a:lnTo>
                        <a:lnTo>
                          <a:pt x="302" y="56"/>
                        </a:lnTo>
                        <a:lnTo>
                          <a:pt x="302" y="30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Rectangle 10">
                    <a:extLst>
                      <a:ext uri="{FF2B5EF4-FFF2-40B4-BE49-F238E27FC236}">
                        <a16:creationId xmlns="" xmlns:a16="http://schemas.microsoft.com/office/drawing/2014/main" id="{B5F789FB-A44B-4BF4-8686-1D8F151E45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00" y="269875"/>
                    <a:ext cx="300037" cy="301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chemeClr val="bg1">
                          <a:lumMod val="50000"/>
                        </a:schemeClr>
                      </a:solidFill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23" name="Rectangle 11">
                    <a:extLst>
                      <a:ext uri="{FF2B5EF4-FFF2-40B4-BE49-F238E27FC236}">
                        <a16:creationId xmlns="" xmlns:a16="http://schemas.microsoft.com/office/drawing/2014/main" id="{01F0A8FD-BF38-48ED-8059-01E03A21AB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00" y="328613"/>
                    <a:ext cx="300037" cy="301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chemeClr val="bg1">
                          <a:lumMod val="50000"/>
                        </a:schemeClr>
                      </a:solidFill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24" name="Rectangle 12">
                    <a:extLst>
                      <a:ext uri="{FF2B5EF4-FFF2-40B4-BE49-F238E27FC236}">
                        <a16:creationId xmlns="" xmlns:a16="http://schemas.microsoft.com/office/drawing/2014/main" id="{39103CD4-DD48-4BED-9589-C57EB74F4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00" y="388938"/>
                    <a:ext cx="300037" cy="301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chemeClr val="bg1">
                          <a:lumMod val="50000"/>
                        </a:schemeClr>
                      </a:solidFill>
                      <a:sym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16" name="矩形 128">
                <a:extLst>
                  <a:ext uri="{FF2B5EF4-FFF2-40B4-BE49-F238E27FC236}">
                    <a16:creationId xmlns="" xmlns:a16="http://schemas.microsoft.com/office/drawing/2014/main" id="{60B1123F-9999-4D55-8183-7498D3BA3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01" y="88068"/>
                <a:ext cx="1427851" cy="33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lvl="0" eaLnBrk="1" hangingPunct="1">
                  <a:spcBef>
                    <a:spcPts val="0"/>
                  </a:spcBef>
                  <a:buNone/>
                  <a:defRPr/>
                </a:pPr>
                <a:r>
                  <a:rPr lang="zh-CN" altLang="en-US" sz="1600" dirty="0">
                    <a:solidFill>
                      <a:srgbClr val="306AB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新建招标</a:t>
                </a:r>
                <a:endParaRPr lang="zh-CN" altLang="en-US" sz="1600" b="1" dirty="0">
                  <a:solidFill>
                    <a:srgbClr val="306A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25" name="组合 16">
            <a:extLst>
              <a:ext uri="{FF2B5EF4-FFF2-40B4-BE49-F238E27FC236}">
                <a16:creationId xmlns="" xmlns:a16="http://schemas.microsoft.com/office/drawing/2014/main" id="{9CA18813-DB1D-44A2-B97E-AFBDC6D4B065}"/>
              </a:ext>
            </a:extLst>
          </p:cNvPr>
          <p:cNvGrpSpPr>
            <a:grpSpLocks/>
          </p:cNvGrpSpPr>
          <p:nvPr/>
        </p:nvGrpSpPr>
        <p:grpSpPr bwMode="auto">
          <a:xfrm>
            <a:off x="8446581" y="2224877"/>
            <a:ext cx="2359025" cy="1464091"/>
            <a:chOff x="0" y="0"/>
            <a:chExt cx="2358517" cy="1465305"/>
          </a:xfrm>
        </p:grpSpPr>
        <p:sp>
          <p:nvSpPr>
            <p:cNvPr id="26" name="矩形 130">
              <a:extLst>
                <a:ext uri="{FF2B5EF4-FFF2-40B4-BE49-F238E27FC236}">
                  <a16:creationId xmlns="" xmlns:a16="http://schemas.microsoft.com/office/drawing/2014/main" id="{92752155-95F5-40DF-A51F-EF81B064E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009"/>
              <a:ext cx="2358517" cy="989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  <a:extLst>
                  <a:ext uri="{35155182-B16C-46BC-9424-99874614C6A1}">
                    <wpsdc:indentchars xmlns="" xmlns:wpsdc="http://www.wps.cn/officeDocument/2017/drawingmlCustomData" xmlns:lc="http://schemas.openxmlformats.org/drawingml/2006/lockedCanvas" val="200" checksum="59296752"/>
                  </a:ext>
                </a:extLst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制作招标文件过程中，会新建一个过程文件，该过程文件可以在制作过程中保存，等再次打开可继续编辑，也可将项目文件拷贝至其他电脑进行</a:t>
              </a:r>
              <a:r>
                <a:rPr lang="zh-CN" altLang="en-US" sz="1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制作。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7" name="椭圆 134">
              <a:extLst>
                <a:ext uri="{FF2B5EF4-FFF2-40B4-BE49-F238E27FC236}">
                  <a16:creationId xmlns="" xmlns:a16="http://schemas.microsoft.com/office/drawing/2014/main" id="{C3FBD8D8-D2A4-49CA-B048-5850F20C5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7" y="0"/>
              <a:ext cx="422357" cy="422357"/>
            </a:xfrm>
            <a:prstGeom prst="ellipse">
              <a:avLst/>
            </a:prstGeom>
            <a:solidFill>
              <a:srgbClr val="748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133">
              <a:extLst>
                <a:ext uri="{FF2B5EF4-FFF2-40B4-BE49-F238E27FC236}">
                  <a16:creationId xmlns="" xmlns:a16="http://schemas.microsoft.com/office/drawing/2014/main" id="{11FE87EF-A290-434A-930B-35444223B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58" y="88068"/>
              <a:ext cx="1427851" cy="33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 eaLnBrk="1" hangingPunct="1">
                <a:spcBef>
                  <a:spcPts val="0"/>
                </a:spcBef>
                <a:buNone/>
                <a:defRPr/>
              </a:pPr>
              <a:r>
                <a:rPr lang="zh-CN" altLang="en-US" sz="1600" dirty="0">
                  <a:solidFill>
                    <a:srgbClr val="306A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项目文件</a:t>
              </a:r>
              <a:endParaRPr lang="zh-CN" altLang="en-US" sz="1600" b="1" dirty="0">
                <a:solidFill>
                  <a:srgbClr val="306A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29" name="组合 14">
              <a:extLst>
                <a:ext uri="{FF2B5EF4-FFF2-40B4-BE49-F238E27FC236}">
                  <a16:creationId xmlns="" xmlns:a16="http://schemas.microsoft.com/office/drawing/2014/main" id="{318EFDA8-5D4E-4A8B-B098-CBE60A501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973" y="141998"/>
              <a:ext cx="219923" cy="151470"/>
              <a:chOff x="0" y="0"/>
              <a:chExt cx="219923" cy="151470"/>
            </a:xfrm>
          </p:grpSpPr>
          <p:sp>
            <p:nvSpPr>
              <p:cNvPr id="30" name="Rectangle 27">
                <a:extLst>
                  <a:ext uri="{FF2B5EF4-FFF2-40B4-BE49-F238E27FC236}">
                    <a16:creationId xmlns="" xmlns:a16="http://schemas.microsoft.com/office/drawing/2014/main" id="{F032B2E2-4E46-4E16-8E75-627B6D32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0" y="61899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="" xmlns:a16="http://schemas.microsoft.com/office/drawing/2014/main" id="{1493B3A1-D237-4832-A078-29D3CB146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89" y="61899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Rectangle 29">
                <a:extLst>
                  <a:ext uri="{FF2B5EF4-FFF2-40B4-BE49-F238E27FC236}">
                    <a16:creationId xmlns="" xmlns:a16="http://schemas.microsoft.com/office/drawing/2014/main" id="{66B2A851-BACB-4EA6-803C-7AFC72517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98" y="61899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Rectangle 30">
                <a:extLst>
                  <a:ext uri="{FF2B5EF4-FFF2-40B4-BE49-F238E27FC236}">
                    <a16:creationId xmlns="" xmlns:a16="http://schemas.microsoft.com/office/drawing/2014/main" id="{CBE1F47F-0279-456F-B4C8-21A732912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07" y="61899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Rectangle 31">
                <a:extLst>
                  <a:ext uri="{FF2B5EF4-FFF2-40B4-BE49-F238E27FC236}">
                    <a16:creationId xmlns="" xmlns:a16="http://schemas.microsoft.com/office/drawing/2014/main" id="{FBB1728F-40DA-4E22-97CB-2E193E691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0" y="3422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Rectangle 32">
                <a:extLst>
                  <a:ext uri="{FF2B5EF4-FFF2-40B4-BE49-F238E27FC236}">
                    <a16:creationId xmlns="" xmlns:a16="http://schemas.microsoft.com/office/drawing/2014/main" id="{82FCF3C7-C97B-453B-B1E4-D735963DE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89" y="3422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="" xmlns:a16="http://schemas.microsoft.com/office/drawing/2014/main" id="{7BB76F75-8DAF-4242-9379-DB6A86BC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98" y="3422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="" xmlns:a16="http://schemas.microsoft.com/office/drawing/2014/main" id="{13B09E9D-2941-4059-88F4-F43C615F2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07" y="34226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="" xmlns:a16="http://schemas.microsoft.com/office/drawing/2014/main" id="{E43AEE63-6FE1-4233-8817-51D751B0E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7" y="103407"/>
                <a:ext cx="110690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>
                      <a:lumMod val="50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="" xmlns:a16="http://schemas.microsoft.com/office/drawing/2014/main" id="{E8C11044-7D82-426A-979A-ED63B0081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23" cy="151470"/>
              </a:xfrm>
              <a:custGeom>
                <a:avLst/>
                <a:gdLst>
                  <a:gd name="T0" fmla="*/ 160152735 w 302"/>
                  <a:gd name="T1" fmla="*/ 110303658 h 208"/>
                  <a:gd name="T2" fmla="*/ 0 w 302"/>
                  <a:gd name="T3" fmla="*/ 110303658 h 208"/>
                  <a:gd name="T4" fmla="*/ 0 w 302"/>
                  <a:gd name="T5" fmla="*/ 14848429 h 208"/>
                  <a:gd name="T6" fmla="*/ 10075678 w 302"/>
                  <a:gd name="T7" fmla="*/ 14848429 h 208"/>
                  <a:gd name="T8" fmla="*/ 10075678 w 302"/>
                  <a:gd name="T9" fmla="*/ 100227990 h 208"/>
                  <a:gd name="T10" fmla="*/ 150077057 w 302"/>
                  <a:gd name="T11" fmla="*/ 100227990 h 208"/>
                  <a:gd name="T12" fmla="*/ 150077057 w 302"/>
                  <a:gd name="T13" fmla="*/ 10075668 h 208"/>
                  <a:gd name="T14" fmla="*/ 0 w 302"/>
                  <a:gd name="T15" fmla="*/ 10075668 h 208"/>
                  <a:gd name="T16" fmla="*/ 0 w 302"/>
                  <a:gd name="T17" fmla="*/ 0 h 208"/>
                  <a:gd name="T18" fmla="*/ 160152735 w 302"/>
                  <a:gd name="T19" fmla="*/ 0 h 208"/>
                  <a:gd name="T20" fmla="*/ 160152735 w 302"/>
                  <a:gd name="T21" fmla="*/ 110303658 h 2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2"/>
                  <a:gd name="T34" fmla="*/ 0 h 208"/>
                  <a:gd name="T35" fmla="*/ 302 w 302"/>
                  <a:gd name="T36" fmla="*/ 208 h 2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2" h="208">
                    <a:moveTo>
                      <a:pt x="302" y="208"/>
                    </a:moveTo>
                    <a:lnTo>
                      <a:pt x="0" y="208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19" y="189"/>
                    </a:lnTo>
                    <a:lnTo>
                      <a:pt x="283" y="189"/>
                    </a:lnTo>
                    <a:lnTo>
                      <a:pt x="283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2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0" name="组合 18">
            <a:extLst>
              <a:ext uri="{FF2B5EF4-FFF2-40B4-BE49-F238E27FC236}">
                <a16:creationId xmlns="" xmlns:a16="http://schemas.microsoft.com/office/drawing/2014/main" id="{FF86B380-0433-44A9-A579-8915D4EA73D5}"/>
              </a:ext>
            </a:extLst>
          </p:cNvPr>
          <p:cNvGrpSpPr>
            <a:grpSpLocks/>
          </p:cNvGrpSpPr>
          <p:nvPr/>
        </p:nvGrpSpPr>
        <p:grpSpPr bwMode="auto">
          <a:xfrm>
            <a:off x="5903235" y="4067455"/>
            <a:ext cx="2357438" cy="1214844"/>
            <a:chOff x="0" y="0"/>
            <a:chExt cx="2358517" cy="1214409"/>
          </a:xfrm>
        </p:grpSpPr>
        <p:sp>
          <p:nvSpPr>
            <p:cNvPr id="41" name="矩形 142">
              <a:extLst>
                <a:ext uri="{FF2B5EF4-FFF2-40B4-BE49-F238E27FC236}">
                  <a16:creationId xmlns="" xmlns:a16="http://schemas.microsoft.com/office/drawing/2014/main" id="{8342FA29-F907-4794-A03E-403B41B9A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009"/>
              <a:ext cx="2358517" cy="7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 algn="r" eaLnBrk="1" hangingPunct="1">
                <a:spcBef>
                  <a:spcPts val="0"/>
                </a:spcBef>
                <a:buNone/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打开招标文件制作工具时，若有最新版本，就会提示更新，建议更新至</a:t>
              </a:r>
              <a:r>
                <a:rPr lang="zh-CN" altLang="en-US" sz="1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最新版本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后制作招标文件。</a:t>
              </a:r>
              <a:endParaRPr lang="zh-CN" altLang="en-US" sz="10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2" name="椭圆 146">
              <a:extLst>
                <a:ext uri="{FF2B5EF4-FFF2-40B4-BE49-F238E27FC236}">
                  <a16:creationId xmlns="" xmlns:a16="http://schemas.microsoft.com/office/drawing/2014/main" id="{E02DB845-18EE-4CF5-AC01-8B74573FE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7" y="0"/>
              <a:ext cx="422357" cy="422357"/>
            </a:xfrm>
            <a:prstGeom prst="ellipse">
              <a:avLst/>
            </a:prstGeom>
            <a:solidFill>
              <a:srgbClr val="748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矩形 145">
              <a:extLst>
                <a:ext uri="{FF2B5EF4-FFF2-40B4-BE49-F238E27FC236}">
                  <a16:creationId xmlns="" xmlns:a16="http://schemas.microsoft.com/office/drawing/2014/main" id="{BF187298-FB60-4E41-8C58-FCCCDB2BB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58" y="88068"/>
              <a:ext cx="1427851" cy="33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 eaLnBrk="1" hangingPunct="1">
                <a:spcBef>
                  <a:spcPts val="0"/>
                </a:spcBef>
                <a:buNone/>
                <a:defRPr/>
              </a:pPr>
              <a:r>
                <a:rPr lang="zh-CN" altLang="en-US" sz="1600" dirty="0" smtClean="0">
                  <a:solidFill>
                    <a:srgbClr val="306A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版本号</a:t>
              </a:r>
              <a:endParaRPr lang="zh-CN" altLang="en-US" sz="1600" b="1" dirty="0">
                <a:solidFill>
                  <a:srgbClr val="306A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44" name="组合 118">
              <a:extLst>
                <a:ext uri="{FF2B5EF4-FFF2-40B4-BE49-F238E27FC236}">
                  <a16:creationId xmlns="" xmlns:a16="http://schemas.microsoft.com/office/drawing/2014/main" id="{07309B90-7B3E-4157-97F8-CACD52C76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78" y="103701"/>
              <a:ext cx="218514" cy="214955"/>
              <a:chOff x="0" y="0"/>
              <a:chExt cx="487362" cy="479425"/>
            </a:xfrm>
          </p:grpSpPr>
          <p:sp>
            <p:nvSpPr>
              <p:cNvPr id="45" name="Freeform 37">
                <a:extLst>
                  <a:ext uri="{FF2B5EF4-FFF2-40B4-BE49-F238E27FC236}">
                    <a16:creationId xmlns="" xmlns:a16="http://schemas.microsoft.com/office/drawing/2014/main" id="{F6A58580-D613-4B48-8CFD-84D21C5E609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00012" y="93662"/>
                <a:ext cx="296862" cy="295275"/>
              </a:xfrm>
              <a:custGeom>
                <a:avLst/>
                <a:gdLst>
                  <a:gd name="T0" fmla="*/ 204131519 w 187"/>
                  <a:gd name="T1" fmla="*/ 468749063 h 186"/>
                  <a:gd name="T2" fmla="*/ 0 w 187"/>
                  <a:gd name="T3" fmla="*/ 267136563 h 186"/>
                  <a:gd name="T4" fmla="*/ 269655471 w 187"/>
                  <a:gd name="T5" fmla="*/ 0 h 186"/>
                  <a:gd name="T6" fmla="*/ 471267631 w 187"/>
                  <a:gd name="T7" fmla="*/ 201612500 h 186"/>
                  <a:gd name="T8" fmla="*/ 204131519 w 187"/>
                  <a:gd name="T9" fmla="*/ 468749063 h 186"/>
                  <a:gd name="T10" fmla="*/ 65523952 w 187"/>
                  <a:gd name="T11" fmla="*/ 267136563 h 186"/>
                  <a:gd name="T12" fmla="*/ 204131519 w 187"/>
                  <a:gd name="T13" fmla="*/ 398184688 h 186"/>
                  <a:gd name="T14" fmla="*/ 400703375 w 187"/>
                  <a:gd name="T15" fmla="*/ 201612500 h 186"/>
                  <a:gd name="T16" fmla="*/ 269655471 w 187"/>
                  <a:gd name="T17" fmla="*/ 65524063 h 186"/>
                  <a:gd name="T18" fmla="*/ 65523952 w 187"/>
                  <a:gd name="T19" fmla="*/ 267136563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7"/>
                  <a:gd name="T31" fmla="*/ 0 h 186"/>
                  <a:gd name="T32" fmla="*/ 187 w 187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7" h="186">
                    <a:moveTo>
                      <a:pt x="81" y="186"/>
                    </a:moveTo>
                    <a:lnTo>
                      <a:pt x="0" y="106"/>
                    </a:lnTo>
                    <a:lnTo>
                      <a:pt x="107" y="0"/>
                    </a:lnTo>
                    <a:lnTo>
                      <a:pt x="187" y="80"/>
                    </a:lnTo>
                    <a:lnTo>
                      <a:pt x="81" y="186"/>
                    </a:lnTo>
                    <a:close/>
                    <a:moveTo>
                      <a:pt x="26" y="106"/>
                    </a:moveTo>
                    <a:lnTo>
                      <a:pt x="81" y="158"/>
                    </a:lnTo>
                    <a:lnTo>
                      <a:pt x="159" y="80"/>
                    </a:lnTo>
                    <a:lnTo>
                      <a:pt x="107" y="26"/>
                    </a:lnTo>
                    <a:lnTo>
                      <a:pt x="26" y="1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="" xmlns:a16="http://schemas.microsoft.com/office/drawing/2014/main" id="{0D1FA617-BE85-4DED-8A60-2D17F5DE4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84162"/>
                <a:ext cx="201612" cy="195263"/>
              </a:xfrm>
              <a:custGeom>
                <a:avLst/>
                <a:gdLst>
                  <a:gd name="T0" fmla="*/ 362423705 w 54"/>
                  <a:gd name="T1" fmla="*/ 733223830 h 52"/>
                  <a:gd name="T2" fmla="*/ 125454934 w 54"/>
                  <a:gd name="T3" fmla="*/ 634522139 h 52"/>
                  <a:gd name="T4" fmla="*/ 125454934 w 54"/>
                  <a:gd name="T5" fmla="*/ 155106413 h 52"/>
                  <a:gd name="T6" fmla="*/ 278788327 w 54"/>
                  <a:gd name="T7" fmla="*/ 0 h 52"/>
                  <a:gd name="T8" fmla="*/ 362423705 w 54"/>
                  <a:gd name="T9" fmla="*/ 84601450 h 52"/>
                  <a:gd name="T10" fmla="*/ 209090312 w 54"/>
                  <a:gd name="T11" fmla="*/ 239707863 h 52"/>
                  <a:gd name="T12" fmla="*/ 139396030 w 54"/>
                  <a:gd name="T13" fmla="*/ 394814276 h 52"/>
                  <a:gd name="T14" fmla="*/ 209090312 w 54"/>
                  <a:gd name="T15" fmla="*/ 549916934 h 52"/>
                  <a:gd name="T16" fmla="*/ 362423705 w 54"/>
                  <a:gd name="T17" fmla="*/ 620421897 h 52"/>
                  <a:gd name="T18" fmla="*/ 515760832 w 54"/>
                  <a:gd name="T19" fmla="*/ 549916934 h 52"/>
                  <a:gd name="T20" fmla="*/ 669094225 w 54"/>
                  <a:gd name="T21" fmla="*/ 394814276 h 52"/>
                  <a:gd name="T22" fmla="*/ 752729603 w 54"/>
                  <a:gd name="T23" fmla="*/ 479415726 h 52"/>
                  <a:gd name="T24" fmla="*/ 599396210 w 54"/>
                  <a:gd name="T25" fmla="*/ 634522139 h 52"/>
                  <a:gd name="T26" fmla="*/ 362423705 w 54"/>
                  <a:gd name="T27" fmla="*/ 73322383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52"/>
                  <a:gd name="T44" fmla="*/ 54 w 54"/>
                  <a:gd name="T45" fmla="*/ 52 h 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52">
                    <a:moveTo>
                      <a:pt x="26" y="52"/>
                    </a:moveTo>
                    <a:cubicBezTo>
                      <a:pt x="20" y="52"/>
                      <a:pt x="14" y="50"/>
                      <a:pt x="9" y="45"/>
                    </a:cubicBezTo>
                    <a:cubicBezTo>
                      <a:pt x="0" y="36"/>
                      <a:pt x="0" y="20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20"/>
                      <a:pt x="10" y="24"/>
                      <a:pt x="10" y="28"/>
                    </a:cubicBezTo>
                    <a:cubicBezTo>
                      <a:pt x="10" y="32"/>
                      <a:pt x="12" y="36"/>
                      <a:pt x="15" y="39"/>
                    </a:cubicBezTo>
                    <a:cubicBezTo>
                      <a:pt x="18" y="42"/>
                      <a:pt x="22" y="44"/>
                      <a:pt x="26" y="44"/>
                    </a:cubicBezTo>
                    <a:cubicBezTo>
                      <a:pt x="30" y="44"/>
                      <a:pt x="34" y="42"/>
                      <a:pt x="37" y="3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8" y="50"/>
                      <a:pt x="32" y="52"/>
                      <a:pt x="26" y="5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Freeform 39">
                <a:extLst>
                  <a:ext uri="{FF2B5EF4-FFF2-40B4-BE49-F238E27FC236}">
                    <a16:creationId xmlns="" xmlns:a16="http://schemas.microsoft.com/office/drawing/2014/main" id="{01A07D75-0890-47C9-9E6B-596652044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" y="0"/>
                <a:ext cx="195262" cy="193675"/>
              </a:xfrm>
              <a:custGeom>
                <a:avLst/>
                <a:gdLst>
                  <a:gd name="T0" fmla="*/ 479409515 w 52"/>
                  <a:gd name="T1" fmla="*/ 721346262 h 52"/>
                  <a:gd name="T2" fmla="*/ 394808499 w 52"/>
                  <a:gd name="T3" fmla="*/ 638114431 h 52"/>
                  <a:gd name="T4" fmla="*/ 549914118 w 52"/>
                  <a:gd name="T5" fmla="*/ 485520878 h 52"/>
                  <a:gd name="T6" fmla="*/ 620414965 w 52"/>
                  <a:gd name="T7" fmla="*/ 332927325 h 52"/>
                  <a:gd name="T8" fmla="*/ 549914118 w 52"/>
                  <a:gd name="T9" fmla="*/ 180337497 h 52"/>
                  <a:gd name="T10" fmla="*/ 239706635 w 52"/>
                  <a:gd name="T11" fmla="*/ 180337497 h 52"/>
                  <a:gd name="T12" fmla="*/ 84601017 w 52"/>
                  <a:gd name="T13" fmla="*/ 332927325 h 52"/>
                  <a:gd name="T14" fmla="*/ 0 w 52"/>
                  <a:gd name="T15" fmla="*/ 249695494 h 52"/>
                  <a:gd name="T16" fmla="*/ 155101864 w 52"/>
                  <a:gd name="T17" fmla="*/ 97105665 h 52"/>
                  <a:gd name="T18" fmla="*/ 394808499 w 52"/>
                  <a:gd name="T19" fmla="*/ 0 h 52"/>
                  <a:gd name="T20" fmla="*/ 634515134 w 52"/>
                  <a:gd name="T21" fmla="*/ 97105665 h 52"/>
                  <a:gd name="T22" fmla="*/ 733216320 w 52"/>
                  <a:gd name="T23" fmla="*/ 332927325 h 52"/>
                  <a:gd name="T24" fmla="*/ 634515134 w 52"/>
                  <a:gd name="T25" fmla="*/ 568752709 h 52"/>
                  <a:gd name="T26" fmla="*/ 479409515 w 52"/>
                  <a:gd name="T27" fmla="*/ 721346262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52"/>
                  <a:gd name="T44" fmla="*/ 52 w 52"/>
                  <a:gd name="T45" fmla="*/ 52 h 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52">
                    <a:moveTo>
                      <a:pt x="34" y="52"/>
                    </a:moveTo>
                    <a:cubicBezTo>
                      <a:pt x="28" y="46"/>
                      <a:pt x="28" y="46"/>
                      <a:pt x="28" y="4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2"/>
                      <a:pt x="44" y="28"/>
                      <a:pt x="44" y="24"/>
                    </a:cubicBezTo>
                    <a:cubicBezTo>
                      <a:pt x="44" y="20"/>
                      <a:pt x="42" y="16"/>
                      <a:pt x="39" y="13"/>
                    </a:cubicBezTo>
                    <a:cubicBezTo>
                      <a:pt x="33" y="7"/>
                      <a:pt x="23" y="7"/>
                      <a:pt x="17" y="1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2"/>
                      <a:pt x="22" y="0"/>
                      <a:pt x="28" y="0"/>
                    </a:cubicBezTo>
                    <a:cubicBezTo>
                      <a:pt x="34" y="0"/>
                      <a:pt x="40" y="2"/>
                      <a:pt x="45" y="7"/>
                    </a:cubicBezTo>
                    <a:cubicBezTo>
                      <a:pt x="50" y="12"/>
                      <a:pt x="52" y="18"/>
                      <a:pt x="52" y="24"/>
                    </a:cubicBezTo>
                    <a:cubicBezTo>
                      <a:pt x="52" y="30"/>
                      <a:pt x="50" y="36"/>
                      <a:pt x="45" y="41"/>
                    </a:cubicBezTo>
                    <a:lnTo>
                      <a:pt x="34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="" xmlns:a16="http://schemas.microsoft.com/office/drawing/2014/main" id="{6A41318B-9BB0-4E32-BC18-5B5CCAFF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12" y="231775"/>
                <a:ext cx="46037" cy="44450"/>
              </a:xfrm>
              <a:custGeom>
                <a:avLst/>
                <a:gdLst>
                  <a:gd name="T0" fmla="*/ 37801139 w 29"/>
                  <a:gd name="T1" fmla="*/ 70564375 h 28"/>
                  <a:gd name="T2" fmla="*/ 0 w 29"/>
                  <a:gd name="T3" fmla="*/ 35282188 h 28"/>
                  <a:gd name="T4" fmla="*/ 37801139 w 29"/>
                  <a:gd name="T5" fmla="*/ 0 h 28"/>
                  <a:gd name="T6" fmla="*/ 73082944 w 29"/>
                  <a:gd name="T7" fmla="*/ 35282188 h 28"/>
                  <a:gd name="T8" fmla="*/ 37801139 w 29"/>
                  <a:gd name="T9" fmla="*/ 70564375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8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29" y="14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="" xmlns:a16="http://schemas.microsoft.com/office/drawing/2014/main" id="{B055BED6-22DF-4512-9F84-FE5518B82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37" y="217487"/>
                <a:ext cx="46037" cy="44450"/>
              </a:xfrm>
              <a:custGeom>
                <a:avLst/>
                <a:gdLst>
                  <a:gd name="T0" fmla="*/ 35281804 w 29"/>
                  <a:gd name="T1" fmla="*/ 70564375 h 28"/>
                  <a:gd name="T2" fmla="*/ 0 w 29"/>
                  <a:gd name="T3" fmla="*/ 35282188 h 28"/>
                  <a:gd name="T4" fmla="*/ 35281804 w 29"/>
                  <a:gd name="T5" fmla="*/ 0 h 28"/>
                  <a:gd name="T6" fmla="*/ 73082944 w 29"/>
                  <a:gd name="T7" fmla="*/ 35282188 h 28"/>
                  <a:gd name="T8" fmla="*/ 35281804 w 29"/>
                  <a:gd name="T9" fmla="*/ 70564375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9" y="1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="" xmlns:a16="http://schemas.microsoft.com/office/drawing/2014/main" id="{04D41596-B595-4D2F-B697-4CF83EE94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12" y="157162"/>
                <a:ext cx="44450" cy="44450"/>
              </a:xfrm>
              <a:custGeom>
                <a:avLst/>
                <a:gdLst>
                  <a:gd name="T0" fmla="*/ 35282188 w 28"/>
                  <a:gd name="T1" fmla="*/ 70564375 h 28"/>
                  <a:gd name="T2" fmla="*/ 0 w 28"/>
                  <a:gd name="T3" fmla="*/ 35282188 h 28"/>
                  <a:gd name="T4" fmla="*/ 35282188 w 28"/>
                  <a:gd name="T5" fmla="*/ 0 h 28"/>
                  <a:gd name="T6" fmla="*/ 70564375 w 28"/>
                  <a:gd name="T7" fmla="*/ 35282188 h 28"/>
                  <a:gd name="T8" fmla="*/ 35282188 w 28"/>
                  <a:gd name="T9" fmla="*/ 70564375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Freeform 43">
                <a:extLst>
                  <a:ext uri="{FF2B5EF4-FFF2-40B4-BE49-F238E27FC236}">
                    <a16:creationId xmlns="" xmlns:a16="http://schemas.microsoft.com/office/drawing/2014/main" id="{FBD11434-F0A7-4BA0-B3EE-BC95AB9F8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50" y="276225"/>
                <a:ext cx="44450" cy="46038"/>
              </a:xfrm>
              <a:custGeom>
                <a:avLst/>
                <a:gdLst>
                  <a:gd name="T0" fmla="*/ 35282188 w 28"/>
                  <a:gd name="T1" fmla="*/ 73086119 h 29"/>
                  <a:gd name="T2" fmla="*/ 0 w 28"/>
                  <a:gd name="T3" fmla="*/ 37803548 h 29"/>
                  <a:gd name="T4" fmla="*/ 35282188 w 28"/>
                  <a:gd name="T5" fmla="*/ 0 h 29"/>
                  <a:gd name="T6" fmla="*/ 70564375 w 28"/>
                  <a:gd name="T7" fmla="*/ 37803548 h 29"/>
                  <a:gd name="T8" fmla="*/ 35282188 w 28"/>
                  <a:gd name="T9" fmla="*/ 730861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9"/>
                  <a:gd name="T17" fmla="*/ 28 w 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9">
                    <a:moveTo>
                      <a:pt x="14" y="2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8" y="15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Freeform 44">
                <a:extLst>
                  <a:ext uri="{FF2B5EF4-FFF2-40B4-BE49-F238E27FC236}">
                    <a16:creationId xmlns="" xmlns:a16="http://schemas.microsoft.com/office/drawing/2014/main" id="{61896FD9-D56C-4F22-801D-D7DB11B0F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62" y="201612"/>
                <a:ext cx="44450" cy="46038"/>
              </a:xfrm>
              <a:custGeom>
                <a:avLst/>
                <a:gdLst>
                  <a:gd name="T0" fmla="*/ 35282188 w 28"/>
                  <a:gd name="T1" fmla="*/ 73086119 h 29"/>
                  <a:gd name="T2" fmla="*/ 0 w 28"/>
                  <a:gd name="T3" fmla="*/ 35282571 h 29"/>
                  <a:gd name="T4" fmla="*/ 35282188 w 28"/>
                  <a:gd name="T5" fmla="*/ 0 h 29"/>
                  <a:gd name="T6" fmla="*/ 70564375 w 28"/>
                  <a:gd name="T7" fmla="*/ 35282571 h 29"/>
                  <a:gd name="T8" fmla="*/ 35282188 w 28"/>
                  <a:gd name="T9" fmla="*/ 730861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9"/>
                  <a:gd name="T17" fmla="*/ 28 w 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9">
                    <a:moveTo>
                      <a:pt x="14" y="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3" name="组合 17">
            <a:extLst>
              <a:ext uri="{FF2B5EF4-FFF2-40B4-BE49-F238E27FC236}">
                <a16:creationId xmlns="" xmlns:a16="http://schemas.microsoft.com/office/drawing/2014/main" id="{D57EE12F-44AF-461B-AE2E-D9597AC52B06}"/>
              </a:ext>
            </a:extLst>
          </p:cNvPr>
          <p:cNvGrpSpPr>
            <a:grpSpLocks/>
          </p:cNvGrpSpPr>
          <p:nvPr/>
        </p:nvGrpSpPr>
        <p:grpSpPr bwMode="auto">
          <a:xfrm>
            <a:off x="8480345" y="4067455"/>
            <a:ext cx="2359025" cy="1060955"/>
            <a:chOff x="0" y="0"/>
            <a:chExt cx="2358517" cy="1060574"/>
          </a:xfrm>
        </p:grpSpPr>
        <p:sp>
          <p:nvSpPr>
            <p:cNvPr id="54" name="矩形 154">
              <a:extLst>
                <a:ext uri="{FF2B5EF4-FFF2-40B4-BE49-F238E27FC236}">
                  <a16:creationId xmlns="" xmlns:a16="http://schemas.microsoft.com/office/drawing/2014/main" id="{70556E67-8FEA-4F59-943F-4775904C9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009"/>
              <a:ext cx="2358517" cy="58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 eaLnBrk="1" hangingPunct="1">
                <a:spcBef>
                  <a:spcPts val="0"/>
                </a:spcBef>
                <a:buNone/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打开招标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按钮可选择打开</a:t>
              </a:r>
              <a:r>
                <a:rPr lang="en-US" altLang="zh-CN" sz="1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Ujyzbx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和</a:t>
              </a:r>
              <a:r>
                <a:rPr lang="en-US" altLang="zh-CN" sz="1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gef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格式的招标文件进行检查。</a:t>
              </a:r>
              <a:endParaRPr lang="zh-CN" altLang="en-US" sz="10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55" name="椭圆 155">
              <a:extLst>
                <a:ext uri="{FF2B5EF4-FFF2-40B4-BE49-F238E27FC236}">
                  <a16:creationId xmlns="" xmlns:a16="http://schemas.microsoft.com/office/drawing/2014/main" id="{E7ABEA60-2101-4B25-9784-C0575A993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7" y="0"/>
              <a:ext cx="422357" cy="422356"/>
            </a:xfrm>
            <a:prstGeom prst="ellipse">
              <a:avLst/>
            </a:prstGeom>
            <a:solidFill>
              <a:srgbClr val="2D9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矩形 156">
              <a:extLst>
                <a:ext uri="{FF2B5EF4-FFF2-40B4-BE49-F238E27FC236}">
                  <a16:creationId xmlns="" xmlns:a16="http://schemas.microsoft.com/office/drawing/2014/main" id="{BC633C1C-5D5E-4A4D-A506-DBD110785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58" y="88068"/>
              <a:ext cx="1427851" cy="33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 eaLnBrk="1" hangingPunct="1">
                <a:spcBef>
                  <a:spcPts val="0"/>
                </a:spcBef>
                <a:buNone/>
                <a:defRPr/>
              </a:pPr>
              <a:r>
                <a:rPr lang="zh-CN" altLang="en-US" sz="1600" dirty="0">
                  <a:solidFill>
                    <a:srgbClr val="306A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打开招标</a:t>
              </a:r>
              <a:endParaRPr lang="zh-CN" altLang="en-US" sz="1600" b="1" dirty="0">
                <a:solidFill>
                  <a:srgbClr val="306A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57" name="组合 100">
              <a:extLst>
                <a:ext uri="{FF2B5EF4-FFF2-40B4-BE49-F238E27FC236}">
                  <a16:creationId xmlns="" xmlns:a16="http://schemas.microsoft.com/office/drawing/2014/main" id="{1D1C53EC-2F8E-48DB-A841-46BACB773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689" y="104493"/>
              <a:ext cx="212641" cy="213370"/>
              <a:chOff x="0" y="0"/>
              <a:chExt cx="463550" cy="465138"/>
            </a:xfrm>
          </p:grpSpPr>
          <p:sp>
            <p:nvSpPr>
              <p:cNvPr id="58" name="Freeform 23">
                <a:extLst>
                  <a:ext uri="{FF2B5EF4-FFF2-40B4-BE49-F238E27FC236}">
                    <a16:creationId xmlns="" xmlns:a16="http://schemas.microsoft.com/office/drawing/2014/main" id="{4EE6E56F-1E89-4CEA-AA71-BA9C817BD6E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7625" y="0"/>
                <a:ext cx="415925" cy="417513"/>
              </a:xfrm>
              <a:custGeom>
                <a:avLst/>
                <a:gdLst>
                  <a:gd name="T0" fmla="*/ 257055938 w 262"/>
                  <a:gd name="T1" fmla="*/ 662802681 h 263"/>
                  <a:gd name="T2" fmla="*/ 0 w 262"/>
                  <a:gd name="T3" fmla="*/ 400706117 h 263"/>
                  <a:gd name="T4" fmla="*/ 511590925 w 262"/>
                  <a:gd name="T5" fmla="*/ 0 h 263"/>
                  <a:gd name="T6" fmla="*/ 660280938 w 262"/>
                  <a:gd name="T7" fmla="*/ 148690191 h 263"/>
                  <a:gd name="T8" fmla="*/ 257055938 w 262"/>
                  <a:gd name="T9" fmla="*/ 662802681 h 263"/>
                  <a:gd name="T10" fmla="*/ 73083738 w 262"/>
                  <a:gd name="T11" fmla="*/ 405746436 h 263"/>
                  <a:gd name="T12" fmla="*/ 252015625 w 262"/>
                  <a:gd name="T13" fmla="*/ 589717269 h 263"/>
                  <a:gd name="T14" fmla="*/ 597276238 w 262"/>
                  <a:gd name="T15" fmla="*/ 156249875 h 263"/>
                  <a:gd name="T16" fmla="*/ 506550613 w 262"/>
                  <a:gd name="T17" fmla="*/ 65524141 h 263"/>
                  <a:gd name="T18" fmla="*/ 73083738 w 262"/>
                  <a:gd name="T19" fmla="*/ 405746436 h 2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2"/>
                  <a:gd name="T31" fmla="*/ 0 h 263"/>
                  <a:gd name="T32" fmla="*/ 262 w 262"/>
                  <a:gd name="T33" fmla="*/ 263 h 2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2" h="263">
                    <a:moveTo>
                      <a:pt x="102" y="263"/>
                    </a:moveTo>
                    <a:lnTo>
                      <a:pt x="0" y="159"/>
                    </a:lnTo>
                    <a:lnTo>
                      <a:pt x="203" y="0"/>
                    </a:lnTo>
                    <a:lnTo>
                      <a:pt x="262" y="59"/>
                    </a:lnTo>
                    <a:lnTo>
                      <a:pt x="102" y="263"/>
                    </a:lnTo>
                    <a:close/>
                    <a:moveTo>
                      <a:pt x="29" y="161"/>
                    </a:moveTo>
                    <a:lnTo>
                      <a:pt x="100" y="234"/>
                    </a:lnTo>
                    <a:lnTo>
                      <a:pt x="237" y="62"/>
                    </a:lnTo>
                    <a:lnTo>
                      <a:pt x="201" y="26"/>
                    </a:lnTo>
                    <a:lnTo>
                      <a:pt x="29" y="1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Freeform 24">
                <a:extLst>
                  <a:ext uri="{FF2B5EF4-FFF2-40B4-BE49-F238E27FC236}">
                    <a16:creationId xmlns="" xmlns:a16="http://schemas.microsoft.com/office/drawing/2014/main" id="{4E871A92-1D11-4C52-BDFB-6466B5654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25" y="90487"/>
                <a:ext cx="220662" cy="179388"/>
              </a:xfrm>
              <a:custGeom>
                <a:avLst/>
                <a:gdLst>
                  <a:gd name="T0" fmla="*/ 30241806 w 139"/>
                  <a:gd name="T1" fmla="*/ 284779244 h 113"/>
                  <a:gd name="T2" fmla="*/ 0 w 139"/>
                  <a:gd name="T3" fmla="*/ 249496958 h 113"/>
                  <a:gd name="T4" fmla="*/ 322579269 w 139"/>
                  <a:gd name="T5" fmla="*/ 0 h 113"/>
                  <a:gd name="T6" fmla="*/ 350300131 w 139"/>
                  <a:gd name="T7" fmla="*/ 35282286 h 113"/>
                  <a:gd name="T8" fmla="*/ 30241806 w 139"/>
                  <a:gd name="T9" fmla="*/ 284779244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13"/>
                  <a:gd name="T17" fmla="*/ 139 w 139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13">
                    <a:moveTo>
                      <a:pt x="12" y="113"/>
                    </a:moveTo>
                    <a:lnTo>
                      <a:pt x="0" y="99"/>
                    </a:lnTo>
                    <a:lnTo>
                      <a:pt x="128" y="0"/>
                    </a:lnTo>
                    <a:lnTo>
                      <a:pt x="139" y="14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="" xmlns:a16="http://schemas.microsoft.com/office/drawing/2014/main" id="{A26C4125-0E9C-4E2A-8410-DE17D9332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3" y="293687"/>
                <a:ext cx="160337" cy="160338"/>
              </a:xfrm>
              <a:custGeom>
                <a:avLst/>
                <a:gdLst>
                  <a:gd name="T0" fmla="*/ 166843699 w 43"/>
                  <a:gd name="T1" fmla="*/ 597866843 h 43"/>
                  <a:gd name="T2" fmla="*/ 0 w 43"/>
                  <a:gd name="T3" fmla="*/ 431018374 h 43"/>
                  <a:gd name="T4" fmla="*/ 41709993 w 43"/>
                  <a:gd name="T5" fmla="*/ 403212782 h 43"/>
                  <a:gd name="T6" fmla="*/ 41709993 w 43"/>
                  <a:gd name="T7" fmla="*/ 166844740 h 43"/>
                  <a:gd name="T8" fmla="*/ 0 w 43"/>
                  <a:gd name="T9" fmla="*/ 125134487 h 43"/>
                  <a:gd name="T10" fmla="*/ 125133707 w 43"/>
                  <a:gd name="T11" fmla="*/ 0 h 43"/>
                  <a:gd name="T12" fmla="*/ 194652847 w 43"/>
                  <a:gd name="T13" fmla="*/ 83424234 h 43"/>
                  <a:gd name="T14" fmla="*/ 152939125 w 43"/>
                  <a:gd name="T15" fmla="*/ 125134487 h 43"/>
                  <a:gd name="T16" fmla="*/ 152939125 w 43"/>
                  <a:gd name="T17" fmla="*/ 431018374 h 43"/>
                  <a:gd name="T18" fmla="*/ 166843699 w 43"/>
                  <a:gd name="T19" fmla="*/ 444923035 h 43"/>
                  <a:gd name="T20" fmla="*/ 472725679 w 43"/>
                  <a:gd name="T21" fmla="*/ 444923035 h 43"/>
                  <a:gd name="T22" fmla="*/ 514435671 w 43"/>
                  <a:gd name="T23" fmla="*/ 403212782 h 43"/>
                  <a:gd name="T24" fmla="*/ 597859385 w 43"/>
                  <a:gd name="T25" fmla="*/ 472732356 h 43"/>
                  <a:gd name="T26" fmla="*/ 472725679 w 43"/>
                  <a:gd name="T27" fmla="*/ 597866843 h 43"/>
                  <a:gd name="T28" fmla="*/ 431015686 w 43"/>
                  <a:gd name="T29" fmla="*/ 556156590 h 43"/>
                  <a:gd name="T30" fmla="*/ 194652847 w 43"/>
                  <a:gd name="T31" fmla="*/ 556156590 h 43"/>
                  <a:gd name="T32" fmla="*/ 166843699 w 43"/>
                  <a:gd name="T33" fmla="*/ 5978668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3"/>
                  <a:gd name="T53" fmla="*/ 43 w 4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3">
                    <a:moveTo>
                      <a:pt x="12" y="4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8" y="24"/>
                      <a:pt x="8" y="16"/>
                      <a:pt x="3" y="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6"/>
                      <a:pt x="16" y="25"/>
                      <a:pt x="11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8" y="27"/>
                      <a:pt x="27" y="27"/>
                      <a:pt x="34" y="32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35"/>
                      <a:pt x="19" y="35"/>
                      <a:pt x="14" y="40"/>
                    </a:cubicBezTo>
                    <a:lnTo>
                      <a:pt x="12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="" xmlns:a16="http://schemas.microsoft.com/office/drawing/2014/main" id="{71B1F10D-5F0B-413F-B533-702D9292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09575"/>
                <a:ext cx="55562" cy="55563"/>
              </a:xfrm>
              <a:custGeom>
                <a:avLst/>
                <a:gdLst>
                  <a:gd name="T0" fmla="*/ 35281870 w 35"/>
                  <a:gd name="T1" fmla="*/ 88207056 h 35"/>
                  <a:gd name="T2" fmla="*/ 0 w 35"/>
                  <a:gd name="T3" fmla="*/ 52924551 h 35"/>
                  <a:gd name="T4" fmla="*/ 52922011 w 35"/>
                  <a:gd name="T5" fmla="*/ 0 h 35"/>
                  <a:gd name="T6" fmla="*/ 88203881 w 35"/>
                  <a:gd name="T7" fmla="*/ 35282505 h 35"/>
                  <a:gd name="T8" fmla="*/ 35281870 w 35"/>
                  <a:gd name="T9" fmla="*/ 8820705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14" y="35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35" y="14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63" name="图片 62"/>
          <p:cNvPicPr/>
          <p:nvPr/>
        </p:nvPicPr>
        <p:blipFill>
          <a:blip r:embed="rId3"/>
          <a:stretch>
            <a:fillRect/>
          </a:stretch>
        </p:blipFill>
        <p:spPr>
          <a:xfrm>
            <a:off x="975469" y="2224877"/>
            <a:ext cx="4766964" cy="306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36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登录方式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39F5E15-33F3-4BE6-8B28-7282A8F0AA1E}"/>
              </a:ext>
            </a:extLst>
          </p:cNvPr>
          <p:cNvGrpSpPr/>
          <p:nvPr/>
        </p:nvGrpSpPr>
        <p:grpSpPr>
          <a:xfrm>
            <a:off x="5242492" y="1980078"/>
            <a:ext cx="5882104" cy="4226896"/>
            <a:chOff x="5094699" y="1879620"/>
            <a:chExt cx="6570783" cy="4721785"/>
          </a:xfrm>
        </p:grpSpPr>
        <p:cxnSp>
          <p:nvCxnSpPr>
            <p:cNvPr id="4" name="直接连接符 84">
              <a:extLst>
                <a:ext uri="{FF2B5EF4-FFF2-40B4-BE49-F238E27FC236}">
                  <a16:creationId xmlns="" xmlns:a16="http://schemas.microsoft.com/office/drawing/2014/main" id="{98152180-DD76-48CF-8802-62A6C67E3F36}"/>
                </a:ext>
              </a:extLst>
            </p:cNvPr>
            <p:cNvCxnSpPr/>
            <p:nvPr/>
          </p:nvCxnSpPr>
          <p:spPr>
            <a:xfrm flipH="1">
              <a:off x="5295045" y="3591013"/>
              <a:ext cx="6370437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87">
              <a:extLst>
                <a:ext uri="{FF2B5EF4-FFF2-40B4-BE49-F238E27FC236}">
                  <a16:creationId xmlns="" xmlns:a16="http://schemas.microsoft.com/office/drawing/2014/main" id="{3482EF76-39BD-4A35-BBD4-9B9C7D7359B3}"/>
                </a:ext>
              </a:extLst>
            </p:cNvPr>
            <p:cNvCxnSpPr/>
            <p:nvPr/>
          </p:nvCxnSpPr>
          <p:spPr>
            <a:xfrm flipH="1" flipV="1">
              <a:off x="5094699" y="1879620"/>
              <a:ext cx="1" cy="47217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5">
              <a:extLst>
                <a:ext uri="{FF2B5EF4-FFF2-40B4-BE49-F238E27FC236}">
                  <a16:creationId xmlns="" xmlns:a16="http://schemas.microsoft.com/office/drawing/2014/main" id="{5E448F5D-5676-4FD5-B231-C9E2E4358E6E}"/>
                </a:ext>
              </a:extLst>
            </p:cNvPr>
            <p:cNvSpPr txBox="1"/>
            <p:nvPr/>
          </p:nvSpPr>
          <p:spPr>
            <a:xfrm>
              <a:off x="5554712" y="2241495"/>
              <a:ext cx="990603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defTabSz="914354"/>
              <a:r>
                <a:rPr lang="en-US" altLang="zh-CN" sz="54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ea typeface="宋体"/>
                </a:rPr>
                <a:t>01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7DC0AB5F-F839-4987-8D73-25BE9C93A75F}"/>
                </a:ext>
              </a:extLst>
            </p:cNvPr>
            <p:cNvSpPr/>
            <p:nvPr/>
          </p:nvSpPr>
          <p:spPr>
            <a:xfrm>
              <a:off x="6980101" y="2386752"/>
              <a:ext cx="4453572" cy="818268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登录：用于甘肃交易通信息技术办理的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锁进行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登录。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6">
              <a:extLst>
                <a:ext uri="{FF2B5EF4-FFF2-40B4-BE49-F238E27FC236}">
                  <a16:creationId xmlns="" xmlns:a16="http://schemas.microsoft.com/office/drawing/2014/main" id="{246E8CD4-28AA-4265-87A8-3C8F18ED2C28}"/>
                </a:ext>
              </a:extLst>
            </p:cNvPr>
            <p:cNvSpPr txBox="1"/>
            <p:nvPr/>
          </p:nvSpPr>
          <p:spPr>
            <a:xfrm>
              <a:off x="5554712" y="4240513"/>
              <a:ext cx="990603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defTabSz="914354"/>
              <a:r>
                <a:rPr lang="en-US" altLang="zh-CN" sz="54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ea typeface="宋体"/>
                </a:rPr>
                <a:t>02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816478A8-E366-4117-B616-D3FE5B53E6AA}"/>
                </a:ext>
              </a:extLst>
            </p:cNvPr>
            <p:cNvSpPr/>
            <p:nvPr/>
          </p:nvSpPr>
          <p:spPr>
            <a:xfrm>
              <a:off x="6980101" y="3824939"/>
              <a:ext cx="4453572" cy="1753435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indent="457200">
                <a:lnSpc>
                  <a:spcPct val="150000"/>
                </a:lnSpc>
                <a:extLst>
                  <a:ext uri="{35155182-B16C-46BC-9424-99874614C6A1}">
                    <wpsdc:indentchars xmlns="" xmlns:wpsdc="http://www.wps.cn/officeDocument/2017/drawingmlCustomData" xmlns:lc="http://schemas.openxmlformats.org/drawingml/2006/lockedCanvas" val="200" checksum="59296752"/>
                  </a:ext>
                </a:extLs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互认CA：用于甘肃省内其他公司办理的CA锁进行登录，互认CA第一次使用需要在官网（www.ejiaoyi.vip）中进行绑定后才可正常使用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599053E0-904E-4175-AFC2-65C015668CA8}"/>
                </a:ext>
              </a:extLst>
            </p:cNvPr>
            <p:cNvSpPr/>
            <p:nvPr/>
          </p:nvSpPr>
          <p:spPr>
            <a:xfrm>
              <a:off x="6980101" y="5017324"/>
              <a:ext cx="4453572" cy="350185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lvl="0">
                <a:lnSpc>
                  <a:spcPct val="130000"/>
                </a:lnSpc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5" name="图片 24"/>
          <p:cNvPicPr/>
          <p:nvPr/>
        </p:nvPicPr>
        <p:blipFill>
          <a:blip r:embed="rId3"/>
          <a:stretch>
            <a:fillRect/>
          </a:stretch>
        </p:blipFill>
        <p:spPr>
          <a:xfrm>
            <a:off x="718498" y="2428291"/>
            <a:ext cx="4240530" cy="294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74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86372"/>
            <a:ext cx="3254570" cy="5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99" b="1" spc="300" dirty="0" smtClean="0">
                <a:solidFill>
                  <a:srgbClr val="2D9F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工具安装</a:t>
            </a:r>
            <a:endParaRPr lang="zh-CN" altLang="en-US" sz="3299" b="1" spc="300" dirty="0">
              <a:solidFill>
                <a:srgbClr val="2D9F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98C406FF-F783-4A2E-8BFC-35A02EFBAD8D}"/>
              </a:ext>
            </a:extLst>
          </p:cNvPr>
          <p:cNvSpPr>
            <a:spLocks noChangeAspect="1"/>
          </p:cNvSpPr>
          <p:nvPr/>
        </p:nvSpPr>
        <p:spPr>
          <a:xfrm rot="16200000">
            <a:off x="972331" y="5238580"/>
            <a:ext cx="200610" cy="200610"/>
          </a:xfrm>
          <a:prstGeom prst="ellipse">
            <a:avLst/>
          </a:prstGeom>
          <a:solidFill>
            <a:srgbClr val="7481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DF7C5AA-C01E-4E96-AEAD-1A7AD7DB8F83}"/>
              </a:ext>
            </a:extLst>
          </p:cNvPr>
          <p:cNvSpPr txBox="1"/>
          <p:nvPr/>
        </p:nvSpPr>
        <p:spPr>
          <a:xfrm>
            <a:off x="1331073" y="3564517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85A4A6C-EB79-4533-9F02-EAA26531C5FA}"/>
              </a:ext>
            </a:extLst>
          </p:cNvPr>
          <p:cNvSpPr txBox="1"/>
          <p:nvPr/>
        </p:nvSpPr>
        <p:spPr>
          <a:xfrm>
            <a:off x="4091298" y="3575840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477B152-813B-4130-915F-44F58326DCCA}"/>
              </a:ext>
            </a:extLst>
          </p:cNvPr>
          <p:cNvSpPr txBox="1"/>
          <p:nvPr/>
        </p:nvSpPr>
        <p:spPr>
          <a:xfrm>
            <a:off x="1438129" y="4733861"/>
            <a:ext cx="9315741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xmlns:lc="http://schemas.openxmlformats.org/drawingml/2006/lockedCanvas" val="200" checksum="59296752"/>
                </a:ext>
              </a:ext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系统操作要求：Window7 及以上版本均可运行，推荐使用 Win7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in10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64 位版本，IE浏览器版本为 IE10 以上。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xmlns:lc="http://schemas.openxmlformats.org/drawingml/2006/lockedCanvas" val="200" checksum="59296752"/>
                </a:ext>
              </a:ext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软件安装：安装包中内置了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锁驱动、签章插件、建设工程招标文件制作工具，安装时根据提示，逐个安装即可。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" y="2110523"/>
            <a:ext cx="3180080" cy="22885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97" y="2110523"/>
            <a:ext cx="2934335" cy="228854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33" y="2110523"/>
            <a:ext cx="2934001" cy="22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6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02A1C81-B243-424D-AC31-1169A980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4">
            <a:extLst>
              <a:ext uri="{FF2B5EF4-FFF2-40B4-BE49-F238E27FC236}">
                <a16:creationId xmlns="" xmlns:a16="http://schemas.microsoft.com/office/drawing/2014/main" id="{3E278A51-47E0-455F-85CB-3EFD6CA80D10}"/>
              </a:ext>
            </a:extLst>
          </p:cNvPr>
          <p:cNvSpPr txBox="1"/>
          <p:nvPr/>
        </p:nvSpPr>
        <p:spPr>
          <a:xfrm>
            <a:off x="284354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="" xmlns:a16="http://schemas.microsoft.com/office/drawing/2014/main" id="{E70B303D-76B9-4584-B143-1C12128C05BF}"/>
              </a:ext>
            </a:extLst>
          </p:cNvPr>
          <p:cNvSpPr txBox="1"/>
          <p:nvPr/>
        </p:nvSpPr>
        <p:spPr>
          <a:xfrm>
            <a:off x="5177174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="" xmlns:a16="http://schemas.microsoft.com/office/drawing/2014/main" id="{4AAB4B5E-5F29-4866-B734-ADBA42E18F39}"/>
              </a:ext>
            </a:extLst>
          </p:cNvPr>
          <p:cNvSpPr txBox="1"/>
          <p:nvPr/>
        </p:nvSpPr>
        <p:spPr>
          <a:xfrm>
            <a:off x="7510799" y="1475126"/>
            <a:ext cx="193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D9F7E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800" b="1" dirty="0">
              <a:solidFill>
                <a:srgbClr val="2D9F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600D815-06DB-47BA-BF4B-A9AC74739463}"/>
              </a:ext>
            </a:extLst>
          </p:cNvPr>
          <p:cNvSpPr/>
          <p:nvPr/>
        </p:nvSpPr>
        <p:spPr>
          <a:xfrm>
            <a:off x="2266950" y="4902428"/>
            <a:ext cx="782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spc="600" dirty="0" smtClean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水利工程</a:t>
            </a:r>
            <a:endParaRPr lang="zh-CN" altLang="en-US" sz="2800" spc="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C26B2E3-D0DD-48D1-B707-858F5BC6E72F}"/>
              </a:ext>
            </a:extLst>
          </p:cNvPr>
          <p:cNvSpPr/>
          <p:nvPr/>
        </p:nvSpPr>
        <p:spPr>
          <a:xfrm>
            <a:off x="2381250" y="3632195"/>
            <a:ext cx="7824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200" b="1" spc="2200" dirty="0" smtClean="0">
                <a:solidFill>
                  <a:srgbClr val="7481A1"/>
                </a:solidFill>
                <a:latin typeface="微软雅黑" pitchFamily="34" charset="-122"/>
                <a:ea typeface="微软雅黑" pitchFamily="34" charset="-122"/>
              </a:rPr>
              <a:t>招标文件制作</a:t>
            </a:r>
            <a:endParaRPr lang="zh-CN" altLang="en-US" sz="6200" b="1" spc="2200" dirty="0">
              <a:solidFill>
                <a:srgbClr val="7481A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48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8C1F875-F385-4BCB-91EE-E0E6FE1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15" y="294002"/>
            <a:ext cx="32545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范本选择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4451AEB-2DC1-41CB-945D-15D7298B079C}"/>
              </a:ext>
            </a:extLst>
          </p:cNvPr>
          <p:cNvSpPr/>
          <p:nvPr/>
        </p:nvSpPr>
        <p:spPr>
          <a:xfrm>
            <a:off x="4187770" y="4766997"/>
            <a:ext cx="3973009" cy="1187999"/>
          </a:xfrm>
          <a:prstGeom prst="rect">
            <a:avLst/>
          </a:prstGeom>
          <a:solidFill>
            <a:srgbClr val="2D9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="" xmlns:a16="http://schemas.microsoft.com/office/drawing/2014/main" id="{1BE6EE31-265E-47AD-8C95-9CDEF529A7DF}"/>
              </a:ext>
            </a:extLst>
          </p:cNvPr>
          <p:cNvSpPr txBox="1"/>
          <p:nvPr/>
        </p:nvSpPr>
        <p:spPr>
          <a:xfrm>
            <a:off x="5087893" y="4969802"/>
            <a:ext cx="2149669" cy="63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7" name="Rectangle 13" descr="FD1DDF730CE4456e89755B07FE1653D0# #Rectangle 13">
            <a:extLst>
              <a:ext uri="{FF2B5EF4-FFF2-40B4-BE49-F238E27FC236}">
                <a16:creationId xmlns="" xmlns:a16="http://schemas.microsoft.com/office/drawing/2014/main" id="{16549B1C-654C-47AB-8E87-2AB82D7D6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951" y="5503299"/>
            <a:ext cx="2275085" cy="2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此处添加简短文字说明。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45" y="1681502"/>
            <a:ext cx="8674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 rot="5400000">
            <a:off x="7014142" y="2187495"/>
            <a:ext cx="3486785" cy="3343910"/>
            <a:chOff x="3646334" y="1310818"/>
            <a:chExt cx="3233784" cy="3101275"/>
          </a:xfrm>
          <a:solidFill>
            <a:srgbClr val="374560"/>
          </a:solidFill>
        </p:grpSpPr>
        <p:sp>
          <p:nvSpPr>
            <p:cNvPr id="15" name="任意多边形 22"/>
            <p:cNvSpPr/>
            <p:nvPr/>
          </p:nvSpPr>
          <p:spPr>
            <a:xfrm>
              <a:off x="3646334" y="1310818"/>
              <a:ext cx="3233784" cy="3101275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8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60"/>
            <p:cNvSpPr txBox="1"/>
            <p:nvPr/>
          </p:nvSpPr>
          <p:spPr>
            <a:xfrm rot="16200000">
              <a:off x="4075661" y="1535197"/>
              <a:ext cx="2374543" cy="239692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457200" defTabSz="914400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xmlns="" val="200" checksum="59296752"/>
                  </a:ext>
                </a:extLs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内置了各类标准化模板供招投标人使用，招投标文件编制平台会根据招投标项目的不同，自动同步所需项目文件的标准和要求。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509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737</Words>
  <Application>Microsoft Office PowerPoint</Application>
  <PresentationFormat>自定义</PresentationFormat>
  <Paragraphs>122</Paragraphs>
  <Slides>26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千图网拥有20W+精美PPT模板 更多PPT模板下载至：www.58pic.com/office/ppt​​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240</cp:revision>
  <dcterms:created xsi:type="dcterms:W3CDTF">2018-02-23T07:21:57Z</dcterms:created>
  <dcterms:modified xsi:type="dcterms:W3CDTF">2021-12-09T05:32:38Z</dcterms:modified>
</cp:coreProperties>
</file>